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y="5143500" cx="9144000"/>
  <p:notesSz cx="6858000" cy="9144000"/>
  <p:embeddedFontLst>
    <p:embeddedFont>
      <p:font typeface="Anton"/>
      <p:regular r:id="rId42"/>
    </p:embeddedFont>
    <p:embeddedFont>
      <p:font typeface="Lato"/>
      <p:regular r:id="rId43"/>
      <p:bold r:id="rId44"/>
      <p:italic r:id="rId45"/>
      <p:boldItalic r:id="rId46"/>
    </p:embeddedFont>
    <p:embeddedFont>
      <p:font typeface="Helvetica Neue"/>
      <p:regular r:id="rId47"/>
      <p:bold r:id="rId48"/>
      <p:italic r:id="rId49"/>
      <p:boldItalic r:id="rId50"/>
    </p:embeddedFont>
    <p:embeddedFont>
      <p:font typeface="Helvetica Neue Light"/>
      <p:regular r:id="rId51"/>
      <p:bold r:id="rId52"/>
      <p:italic r:id="rId53"/>
      <p:boldItalic r:id="rId54"/>
    </p:embeddedFont>
    <p:embeddedFont>
      <p:font typeface="DM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052967F-2FF6-4E4F-8C45-AB2A753B7107}">
  <a:tblStyle styleId="{E052967F-2FF6-4E4F-8C45-AB2A753B710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font" Target="fonts/Anton-regular.fntdata"/><Relationship Id="rId41" Type="http://schemas.openxmlformats.org/officeDocument/2006/relationships/slide" Target="slides/slide34.xml"/><Relationship Id="rId44" Type="http://schemas.openxmlformats.org/officeDocument/2006/relationships/font" Target="fonts/Lato-bold.fntdata"/><Relationship Id="rId43" Type="http://schemas.openxmlformats.org/officeDocument/2006/relationships/font" Target="fonts/Lato-regular.fntdata"/><Relationship Id="rId46" Type="http://schemas.openxmlformats.org/officeDocument/2006/relationships/font" Target="fonts/Lato-boldItalic.fntdata"/><Relationship Id="rId45"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HelveticaNeue-bold.fntdata"/><Relationship Id="rId47" Type="http://schemas.openxmlformats.org/officeDocument/2006/relationships/font" Target="fonts/HelveticaNeue-regular.fntdata"/><Relationship Id="rId49" Type="http://schemas.openxmlformats.org/officeDocument/2006/relationships/font" Target="fonts/HelveticaNeue-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HelveticaNeueLight-regular.fntdata"/><Relationship Id="rId50" Type="http://schemas.openxmlformats.org/officeDocument/2006/relationships/font" Target="fonts/HelveticaNeue-boldItalic.fntdata"/><Relationship Id="rId53" Type="http://schemas.openxmlformats.org/officeDocument/2006/relationships/font" Target="fonts/HelveticaNeueLight-italic.fntdata"/><Relationship Id="rId52" Type="http://schemas.openxmlformats.org/officeDocument/2006/relationships/font" Target="fonts/HelveticaNeueLight-bold.fntdata"/><Relationship Id="rId11" Type="http://schemas.openxmlformats.org/officeDocument/2006/relationships/slide" Target="slides/slide4.xml"/><Relationship Id="rId55" Type="http://schemas.openxmlformats.org/officeDocument/2006/relationships/font" Target="fonts/DMSans-regular.fntdata"/><Relationship Id="rId10" Type="http://schemas.openxmlformats.org/officeDocument/2006/relationships/slide" Target="slides/slide3.xml"/><Relationship Id="rId54" Type="http://schemas.openxmlformats.org/officeDocument/2006/relationships/font" Target="fonts/HelveticaNeueLight-boldItalic.fntdata"/><Relationship Id="rId13" Type="http://schemas.openxmlformats.org/officeDocument/2006/relationships/slide" Target="slides/slide6.xml"/><Relationship Id="rId57" Type="http://schemas.openxmlformats.org/officeDocument/2006/relationships/font" Target="fonts/DMSans-italic.fntdata"/><Relationship Id="rId12" Type="http://schemas.openxmlformats.org/officeDocument/2006/relationships/slide" Target="slides/slide5.xml"/><Relationship Id="rId56" Type="http://schemas.openxmlformats.org/officeDocument/2006/relationships/font" Target="fonts/DMSans-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DMSans-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ccda107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ccda107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ccda107d4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fccda107d4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ccda107d4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ccda107d4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ccda107d4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ccda107d4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ccda107d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ccda107d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ccda107d4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ccda107d4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ccda107d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ccda107d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fccda107d4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fccda107d4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ccda107d4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ccda107d4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fccda107d4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fccda107d4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ccda107d4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ccda107d4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fccda107d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fccda107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highlight>
                  <a:srgbClr val="FFFF00"/>
                </a:highlight>
              </a:rPr>
              <a:t>Profe</a:t>
            </a:r>
            <a:r>
              <a:rPr lang="en"/>
              <a:t>: Esta es una clase con pocas diapositivas ya que esta pensada en trabajar desde la práctica por lo que proponemos que tengan claros los temas y organicen la clase en función de los ejercicios genéricos que tiene la clase y en ejemplo en vivo que traigan desde su experiencia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ccda107d4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fccda107d4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ccda107d4_0_6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fccda107d4_0_6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fccda107d4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fccda107d4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fccda107d4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fccda107d4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4cffa1c5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4cffa1c5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fccda107d4_0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gfccda107d4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fccda107d4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fccda107d4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fccda107d4_0_6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fccda107d4_0_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fccda107d4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fccda107d4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Helvetica Neue Light"/>
              <a:ea typeface="Helvetica Neue Light"/>
              <a:cs typeface="Helvetica Neue Light"/>
              <a:sym typeface="Helvetica Neue 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ccda107d4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ccda107d4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ccda107d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ccda107d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fccda107d4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fccda107d4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ccda107d4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ccda107d4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fccda107d4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fccda107d4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ccda107d4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ccda107d4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fccda107d4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fccda107d4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fccda107d4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fccda107d4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fccda107d4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fccda107d4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ccda107d4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fccda107d4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ccda107d4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ccda107d4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ccda107d4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ccda107d4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ccda107d4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ccda107d4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7" name="Google Shape;57;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 Id="rId6" Type="http://schemas.openxmlformats.org/officeDocument/2006/relationships/hyperlink" Target="https://coderhouse.hiringroom.com/job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27"/>
          <p:cNvSpPr txBox="1"/>
          <p:nvPr/>
        </p:nvSpPr>
        <p:spPr>
          <a:xfrm>
            <a:off x="560700" y="2096150"/>
            <a:ext cx="80226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Arquitectura de capas</a:t>
            </a:r>
            <a:endParaRPr i="1" sz="3600">
              <a:solidFill>
                <a:srgbClr val="121212"/>
              </a:solidFill>
              <a:latin typeface="Anton"/>
              <a:ea typeface="Anton"/>
              <a:cs typeface="Anton"/>
              <a:sym typeface="Anton"/>
            </a:endParaRPr>
          </a:p>
        </p:txBody>
      </p:sp>
      <p:sp>
        <p:nvSpPr>
          <p:cNvPr id="90" name="Google Shape;90;p27"/>
          <p:cNvSpPr txBox="1"/>
          <p:nvPr/>
        </p:nvSpPr>
        <p:spPr>
          <a:xfrm>
            <a:off x="2022750" y="16203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rgbClr val="121212"/>
                </a:solidFill>
                <a:latin typeface="Helvetica Neue"/>
                <a:ea typeface="Helvetica Neue"/>
                <a:cs typeface="Helvetica Neue"/>
                <a:sym typeface="Helvetica Neue"/>
              </a:rPr>
              <a:t>     Clase 38.  </a:t>
            </a:r>
            <a:r>
              <a:rPr lang="en"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91" name="Google Shape;91;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6"/>
          <p:cNvSpPr txBox="1"/>
          <p:nvPr/>
        </p:nvSpPr>
        <p:spPr>
          <a:xfrm>
            <a:off x="493875" y="1181575"/>
            <a:ext cx="8319900" cy="25884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La travesía de los datos comienza en la </a:t>
            </a:r>
            <a:r>
              <a:rPr b="1" lang="en" sz="1900">
                <a:solidFill>
                  <a:schemeClr val="dk1"/>
                </a:solidFill>
                <a:highlight>
                  <a:schemeClr val="lt1"/>
                </a:highlight>
                <a:latin typeface="Helvetica Neue"/>
                <a:ea typeface="Helvetica Neue"/>
                <a:cs typeface="Helvetica Neue"/>
                <a:sym typeface="Helvetica Neue"/>
              </a:rPr>
              <a:t>capa de presentación</a:t>
            </a:r>
            <a:r>
              <a:rPr lang="en" sz="1900">
                <a:solidFill>
                  <a:schemeClr val="dk1"/>
                </a:solidFill>
                <a:highlight>
                  <a:schemeClr val="lt1"/>
                </a:highlight>
                <a:latin typeface="Helvetica Neue Light"/>
                <a:ea typeface="Helvetica Neue Light"/>
                <a:cs typeface="Helvetica Neue Light"/>
                <a:sym typeface="Helvetica Neue Light"/>
              </a:rPr>
              <a:t> donde el usuario hace click y llama a la función que envía la solicitud de datos a la API, representada en nuestro sistema por la capa de ruteo. </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El componente en la capa de ruteo llama al componente en la capa de servicio, y se encarga de esperar por la respuesta de la capa de servicio para así retornarlo.</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177" name="Google Shape;177;p36"/>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Movimiento entre capas</a:t>
            </a:r>
            <a:endParaRPr i="1" sz="3600">
              <a:latin typeface="Anton"/>
              <a:ea typeface="Anton"/>
              <a:cs typeface="Anton"/>
              <a:sym typeface="Anton"/>
            </a:endParaRPr>
          </a:p>
        </p:txBody>
      </p:sp>
      <p:pic>
        <p:nvPicPr>
          <p:cNvPr id="178" name="Google Shape;178;p3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9" name="Google Shape;179;p36"/>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7"/>
          <p:cNvSpPr txBox="1"/>
          <p:nvPr/>
        </p:nvSpPr>
        <p:spPr>
          <a:xfrm>
            <a:off x="599475" y="1213200"/>
            <a:ext cx="8225100" cy="27171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Los datos son transformados o calculados en la capa de servicio antes de devolver una respuesta (o de pasarlos a la siguiente capa).</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En este último caso, el componente en la capa de servicios llama al componente inyectado de la capa de persistencia y le pasa los datos.</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185" name="Google Shape;185;p37"/>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Movimiento entre capas</a:t>
            </a:r>
            <a:endParaRPr i="1" sz="3600">
              <a:latin typeface="Anton"/>
              <a:ea typeface="Anton"/>
              <a:cs typeface="Anton"/>
              <a:sym typeface="Anton"/>
            </a:endParaRPr>
          </a:p>
        </p:txBody>
      </p:sp>
      <p:pic>
        <p:nvPicPr>
          <p:cNvPr id="186" name="Google Shape;186;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7" name="Google Shape;187;p37"/>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8"/>
          <p:cNvSpPr txBox="1"/>
          <p:nvPr/>
        </p:nvSpPr>
        <p:spPr>
          <a:xfrm>
            <a:off x="359550" y="916450"/>
            <a:ext cx="8424900" cy="36810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Finalmente, se lleva a cabo la solicitud de datos al servidor de base de datos en la capa de persistencia. A esta capa se accede mediante llamados asincrónicos (preferentemente utilizando promesas).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Cuando el llamado a la capa de persistencia se resuelve con la respuesta del servidor de base de datos, la respuesta retorna a la capa de servicio. Esta retorna a la capa de rutas. Cuando la respuesta alcanza la </a:t>
            </a:r>
            <a:r>
              <a:rPr i="1" lang="en" sz="1900">
                <a:solidFill>
                  <a:schemeClr val="dk1"/>
                </a:solidFill>
                <a:highlight>
                  <a:schemeClr val="lt1"/>
                </a:highlight>
                <a:latin typeface="Helvetica Neue Light"/>
                <a:ea typeface="Helvetica Neue Light"/>
                <a:cs typeface="Helvetica Neue Light"/>
                <a:sym typeface="Helvetica Neue Light"/>
              </a:rPr>
              <a:t>capa de rutas</a:t>
            </a:r>
            <a:r>
              <a:rPr lang="en" sz="1900">
                <a:solidFill>
                  <a:schemeClr val="dk1"/>
                </a:solidFill>
                <a:highlight>
                  <a:schemeClr val="lt1"/>
                </a:highlight>
                <a:latin typeface="Helvetica Neue Light"/>
                <a:ea typeface="Helvetica Neue Light"/>
                <a:cs typeface="Helvetica Neue Light"/>
                <a:sym typeface="Helvetica Neue Light"/>
              </a:rPr>
              <a:t>, los datos llegan al usuario a través de la </a:t>
            </a:r>
            <a:r>
              <a:rPr i="1" lang="en" sz="1900">
                <a:solidFill>
                  <a:schemeClr val="dk1"/>
                </a:solidFill>
                <a:highlight>
                  <a:schemeClr val="lt1"/>
                </a:highlight>
                <a:latin typeface="Helvetica Neue Light"/>
                <a:ea typeface="Helvetica Neue Light"/>
                <a:cs typeface="Helvetica Neue Light"/>
                <a:sym typeface="Helvetica Neue Light"/>
              </a:rPr>
              <a:t>capa de presentación</a:t>
            </a:r>
            <a:r>
              <a:rPr lang="en"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Debemos tener en cuenta que este siempre es el camino, </a:t>
            </a:r>
            <a:r>
              <a:rPr b="1" lang="en" sz="1900">
                <a:solidFill>
                  <a:schemeClr val="dk1"/>
                </a:solidFill>
                <a:highlight>
                  <a:schemeClr val="lt1"/>
                </a:highlight>
                <a:latin typeface="Helvetica Neue"/>
                <a:ea typeface="Helvetica Neue"/>
                <a:cs typeface="Helvetica Neue"/>
                <a:sym typeface="Helvetica Neue"/>
              </a:rPr>
              <a:t>los datos, solicitudes y respuestas no saltean capas.</a:t>
            </a:r>
            <a:endParaRPr b="1" sz="1900">
              <a:solidFill>
                <a:schemeClr val="dk1"/>
              </a:solidFill>
              <a:highlight>
                <a:schemeClr val="lt1"/>
              </a:highlight>
              <a:latin typeface="Helvetica Neue"/>
              <a:ea typeface="Helvetica Neue"/>
              <a:cs typeface="Helvetica Neue"/>
              <a:sym typeface="Helvetica Neue"/>
            </a:endParaRPr>
          </a:p>
        </p:txBody>
      </p:sp>
      <p:pic>
        <p:nvPicPr>
          <p:cNvPr id="193" name="Google Shape;193;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4" name="Google Shape;194;p38"/>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95" name="Google Shape;195;p38"/>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Movimiento entre capas</a:t>
            </a:r>
            <a:endParaRPr i="1" sz="3600">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99" name="Shape 199"/>
        <p:cNvGrpSpPr/>
        <p:nvPr/>
      </p:nvGrpSpPr>
      <p:grpSpPr>
        <a:xfrm>
          <a:off x="0" y="0"/>
          <a:ext cx="0" cy="0"/>
          <a:chOff x="0" y="0"/>
          <a:chExt cx="0" cy="0"/>
        </a:xfrm>
      </p:grpSpPr>
      <p:sp>
        <p:nvSpPr>
          <p:cNvPr id="200" name="Google Shape;200;p39"/>
          <p:cNvSpPr txBox="1"/>
          <p:nvPr/>
        </p:nvSpPr>
        <p:spPr>
          <a:xfrm>
            <a:off x="1296000" y="2077200"/>
            <a:ext cx="655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latin typeface="Anton"/>
                <a:ea typeface="Anton"/>
                <a:cs typeface="Anton"/>
                <a:sym typeface="Anton"/>
              </a:rPr>
              <a:t>IMPLEMENTACIÓN DE ARQUITECTURA DE CAPAS</a:t>
            </a:r>
            <a:endParaRPr i="1" sz="3600">
              <a:latin typeface="Anton"/>
              <a:ea typeface="Anton"/>
              <a:cs typeface="Anton"/>
              <a:sym typeface="Anton"/>
            </a:endParaRPr>
          </a:p>
        </p:txBody>
      </p:sp>
      <p:pic>
        <p:nvPicPr>
          <p:cNvPr id="201" name="Google Shape;201;p3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0"/>
          <p:cNvSpPr txBox="1"/>
          <p:nvPr/>
        </p:nvSpPr>
        <p:spPr>
          <a:xfrm>
            <a:off x="329525" y="925275"/>
            <a:ext cx="8334900" cy="36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None/>
            </a:pPr>
            <a:r>
              <a:rPr lang="en">
                <a:solidFill>
                  <a:schemeClr val="dk1"/>
                </a:solidFill>
                <a:highlight>
                  <a:schemeClr val="lt1"/>
                </a:highlight>
                <a:latin typeface="Helvetica Neue Light"/>
                <a:ea typeface="Helvetica Neue Light"/>
                <a:cs typeface="Helvetica Neue Light"/>
                <a:sym typeface="Helvetica Neue Light"/>
              </a:rPr>
              <a:t>Como ya mencionamos, es muy importante </a:t>
            </a:r>
            <a:r>
              <a:rPr b="1" lang="en">
                <a:solidFill>
                  <a:schemeClr val="dk1"/>
                </a:solidFill>
                <a:highlight>
                  <a:schemeClr val="lt1"/>
                </a:highlight>
                <a:latin typeface="Helvetica Neue"/>
                <a:ea typeface="Helvetica Neue"/>
                <a:cs typeface="Helvetica Neue"/>
                <a:sym typeface="Helvetica Neue"/>
              </a:rPr>
              <a:t>separar responsabilidades</a:t>
            </a:r>
            <a:r>
              <a:rPr lang="en">
                <a:solidFill>
                  <a:schemeClr val="dk1"/>
                </a:solidFill>
                <a:highlight>
                  <a:schemeClr val="lt1"/>
                </a:highlight>
                <a:latin typeface="Helvetica Neue Light"/>
                <a:ea typeface="Helvetica Neue Light"/>
                <a:cs typeface="Helvetica Neue Light"/>
                <a:sym typeface="Helvetica Neue Light"/>
              </a:rPr>
              <a:t> entre componentes. Para nuestra separación utilizaremos 5 componentes: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Server: inicializa la aplicación, y carga los routers correspondientes.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Router: que contiene los métodos disponibles para cada recurso de la aplicación, y sendas mediante las cuales se los accede.</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Controller: contiene las funciones que resolverán cada petición que llegue a cada una de las rutas definidas.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Service: contiene las funciones con la lógica de negocio relacionada a los recursos del sistema.</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100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Data Access Object (DAO): contiene las funciones relacionadas con el acceso a la base de datos.</a:t>
            </a:r>
            <a:endParaRPr>
              <a:solidFill>
                <a:schemeClr val="dk1"/>
              </a:solidFill>
              <a:highlight>
                <a:schemeClr val="lt1"/>
              </a:highlight>
              <a:latin typeface="Helvetica Neue Light"/>
              <a:ea typeface="Helvetica Neue Light"/>
              <a:cs typeface="Helvetica Neue Light"/>
              <a:sym typeface="Helvetica Neue Light"/>
            </a:endParaRPr>
          </a:p>
        </p:txBody>
      </p:sp>
      <p:sp>
        <p:nvSpPr>
          <p:cNvPr id="207" name="Google Shape;207;p40"/>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Implementar la arquitectura de capas</a:t>
            </a:r>
            <a:endParaRPr i="1" sz="3600">
              <a:latin typeface="Anton"/>
              <a:ea typeface="Anton"/>
              <a:cs typeface="Anton"/>
              <a:sym typeface="Anton"/>
            </a:endParaRPr>
          </a:p>
        </p:txBody>
      </p:sp>
      <p:pic>
        <p:nvPicPr>
          <p:cNvPr id="208" name="Google Shape;208;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9" name="Google Shape;209;p40"/>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1"/>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Implementar la arquitectura de capas</a:t>
            </a:r>
            <a:endParaRPr i="1" sz="3600">
              <a:latin typeface="Anton"/>
              <a:ea typeface="Anton"/>
              <a:cs typeface="Anton"/>
              <a:sym typeface="Anton"/>
            </a:endParaRPr>
          </a:p>
        </p:txBody>
      </p:sp>
      <p:sp>
        <p:nvSpPr>
          <p:cNvPr id="215" name="Google Shape;215;p41"/>
          <p:cNvSpPr txBox="1"/>
          <p:nvPr/>
        </p:nvSpPr>
        <p:spPr>
          <a:xfrm>
            <a:off x="329525" y="925275"/>
            <a:ext cx="8334900" cy="3716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Server es la cara visible de nuestro servidor, la </a:t>
            </a:r>
            <a:r>
              <a:rPr i="1" lang="en">
                <a:solidFill>
                  <a:schemeClr val="dk1"/>
                </a:solidFill>
                <a:highlight>
                  <a:schemeClr val="lt1"/>
                </a:highlight>
                <a:latin typeface="Helvetica Neue Light"/>
                <a:ea typeface="Helvetica Neue Light"/>
                <a:cs typeface="Helvetica Neue Light"/>
                <a:sym typeface="Helvetica Neue Light"/>
              </a:rPr>
              <a:t>interfaz</a:t>
            </a:r>
            <a:r>
              <a:rPr lang="en">
                <a:solidFill>
                  <a:schemeClr val="dk1"/>
                </a:solidFill>
                <a:highlight>
                  <a:schemeClr val="lt1"/>
                </a:highlight>
                <a:latin typeface="Helvetica Neue Light"/>
                <a:ea typeface="Helvetica Neue Light"/>
                <a:cs typeface="Helvetica Neue Light"/>
                <a:sym typeface="Helvetica Neue Light"/>
              </a:rPr>
              <a:t> entre el Cliente y la </a:t>
            </a:r>
            <a:r>
              <a:rPr i="1" lang="en">
                <a:solidFill>
                  <a:schemeClr val="dk1"/>
                </a:solidFill>
                <a:highlight>
                  <a:schemeClr val="lt1"/>
                </a:highlight>
                <a:latin typeface="Helvetica Neue Light"/>
                <a:ea typeface="Helvetica Neue Light"/>
                <a:cs typeface="Helvetica Neue Light"/>
                <a:sym typeface="Helvetica Neue Light"/>
              </a:rPr>
              <a:t>capa de ruteo</a:t>
            </a:r>
            <a:r>
              <a:rPr lang="en">
                <a:solidFill>
                  <a:schemeClr val="dk1"/>
                </a:solidFill>
                <a:highlight>
                  <a:schemeClr val="lt1"/>
                </a:highlight>
                <a:latin typeface="Helvetica Neue Light"/>
                <a:ea typeface="Helvetica Neue Light"/>
                <a:cs typeface="Helvetica Neue Light"/>
                <a:sym typeface="Helvetica Neue Light"/>
              </a:rPr>
              <a:t> del servidor.</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Los componentes de ruteo representan la </a:t>
            </a:r>
            <a:r>
              <a:rPr b="1" lang="en">
                <a:solidFill>
                  <a:schemeClr val="dk1"/>
                </a:solidFill>
                <a:highlight>
                  <a:schemeClr val="lt1"/>
                </a:highlight>
                <a:latin typeface="Helvetica Neue"/>
                <a:ea typeface="Helvetica Neue"/>
                <a:cs typeface="Helvetica Neue"/>
                <a:sym typeface="Helvetica Neue"/>
              </a:rPr>
              <a:t>Capa de Ruteo</a:t>
            </a:r>
            <a:r>
              <a:rPr lang="en">
                <a:solidFill>
                  <a:schemeClr val="dk1"/>
                </a:solidFill>
                <a:highlight>
                  <a:schemeClr val="lt1"/>
                </a:highlight>
                <a:latin typeface="Helvetica Neue Light"/>
                <a:ea typeface="Helvetica Neue Light"/>
                <a:cs typeface="Helvetica Neue Light"/>
                <a:sym typeface="Helvetica Neue Light"/>
              </a:rPr>
              <a:t>, y son los únicos en donde encontraremos referencias a la naturaleza de cliente-servidor de nuestro sistema (por ejemplo: referencias a la librería Express).</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Los controladores constituyen la </a:t>
            </a:r>
            <a:r>
              <a:rPr i="1" lang="en">
                <a:solidFill>
                  <a:schemeClr val="dk1"/>
                </a:solidFill>
                <a:highlight>
                  <a:schemeClr val="lt1"/>
                </a:highlight>
                <a:latin typeface="Helvetica Neue Light"/>
                <a:ea typeface="Helvetica Neue Light"/>
                <a:cs typeface="Helvetica Neue Light"/>
                <a:sym typeface="Helvetica Neue Light"/>
              </a:rPr>
              <a:t>interfaz</a:t>
            </a:r>
            <a:r>
              <a:rPr lang="en">
                <a:solidFill>
                  <a:schemeClr val="dk1"/>
                </a:solidFill>
                <a:highlight>
                  <a:schemeClr val="lt1"/>
                </a:highlight>
                <a:latin typeface="Helvetica Neue Light"/>
                <a:ea typeface="Helvetica Neue Light"/>
                <a:cs typeface="Helvetica Neue Light"/>
                <a:sym typeface="Helvetica Neue Light"/>
              </a:rPr>
              <a:t> entre la </a:t>
            </a:r>
            <a:r>
              <a:rPr i="1" lang="en">
                <a:solidFill>
                  <a:schemeClr val="dk1"/>
                </a:solidFill>
                <a:highlight>
                  <a:schemeClr val="lt1"/>
                </a:highlight>
                <a:latin typeface="Helvetica Neue Light"/>
                <a:ea typeface="Helvetica Neue Light"/>
                <a:cs typeface="Helvetica Neue Light"/>
                <a:sym typeface="Helvetica Neue Light"/>
              </a:rPr>
              <a:t>capa de ruteo</a:t>
            </a:r>
            <a:r>
              <a:rPr lang="en">
                <a:solidFill>
                  <a:schemeClr val="dk1"/>
                </a:solidFill>
                <a:highlight>
                  <a:schemeClr val="lt1"/>
                </a:highlight>
                <a:latin typeface="Helvetica Neue Light"/>
                <a:ea typeface="Helvetica Neue Light"/>
                <a:cs typeface="Helvetica Neue Light"/>
                <a:sym typeface="Helvetica Neue Light"/>
              </a:rPr>
              <a:t> y la </a:t>
            </a:r>
            <a:r>
              <a:rPr i="1" lang="en">
                <a:solidFill>
                  <a:schemeClr val="dk1"/>
                </a:solidFill>
                <a:highlight>
                  <a:schemeClr val="lt1"/>
                </a:highlight>
                <a:latin typeface="Helvetica Neue Light"/>
                <a:ea typeface="Helvetica Neue Light"/>
                <a:cs typeface="Helvetica Neue Light"/>
                <a:sym typeface="Helvetica Neue Light"/>
              </a:rPr>
              <a:t>capa de negocios</a:t>
            </a:r>
            <a:r>
              <a:rPr lang="en">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Los componentes de servicios representa nuestra </a:t>
            </a:r>
            <a:r>
              <a:rPr b="1" lang="en">
                <a:solidFill>
                  <a:schemeClr val="dk1"/>
                </a:solidFill>
                <a:highlight>
                  <a:schemeClr val="lt1"/>
                </a:highlight>
                <a:latin typeface="Helvetica Neue"/>
                <a:ea typeface="Helvetica Neue"/>
                <a:cs typeface="Helvetica Neue"/>
                <a:sym typeface="Helvetica Neue"/>
              </a:rPr>
              <a:t>Capa de Negocios</a:t>
            </a:r>
            <a:r>
              <a:rPr lang="en">
                <a:solidFill>
                  <a:schemeClr val="dk1"/>
                </a:solidFill>
                <a:highlight>
                  <a:schemeClr val="lt1"/>
                </a:highlight>
                <a:latin typeface="Helvetica Neue Light"/>
                <a:ea typeface="Helvetica Neue Light"/>
                <a:cs typeface="Helvetica Neue Light"/>
                <a:sym typeface="Helvetica Neue Light"/>
              </a:rPr>
              <a:t>. Aquí se realizan todas las validaciones y se toman todas las decisiones para cuidar que se cumplan las reglas del negocio que se está modelando. Estos componentes generalmente no contienen referencias a tecnologías específicas ni frameworks utilizados, únicamente javascript puro.</a:t>
            </a:r>
            <a:endParaRPr>
              <a:solidFill>
                <a:schemeClr val="dk1"/>
              </a:solidFill>
              <a:highlight>
                <a:schemeClr val="lt1"/>
              </a:highlight>
              <a:latin typeface="Helvetica Neue Light"/>
              <a:ea typeface="Helvetica Neue Light"/>
              <a:cs typeface="Helvetica Neue Light"/>
              <a:sym typeface="Helvetica Neue Light"/>
            </a:endParaRPr>
          </a:p>
          <a:p>
            <a:pPr indent="-317500" lvl="0" marL="457200" rtl="0" algn="l">
              <a:lnSpc>
                <a:spcPct val="115000"/>
              </a:lnSpc>
              <a:spcBef>
                <a:spcPts val="1300"/>
              </a:spcBef>
              <a:spcAft>
                <a:spcPts val="1000"/>
              </a:spcAft>
              <a:buClr>
                <a:srgbClr val="3CEFAB"/>
              </a:buClr>
              <a:buSzPts val="1400"/>
              <a:buFont typeface="Helvetica Neue Light"/>
              <a:buChar char="●"/>
            </a:pPr>
            <a:r>
              <a:rPr lang="en">
                <a:solidFill>
                  <a:schemeClr val="dk1"/>
                </a:solidFill>
                <a:highlight>
                  <a:schemeClr val="lt1"/>
                </a:highlight>
                <a:latin typeface="Helvetica Neue Light"/>
                <a:ea typeface="Helvetica Neue Light"/>
                <a:cs typeface="Helvetica Neue Light"/>
                <a:sym typeface="Helvetica Neue Light"/>
              </a:rPr>
              <a:t>Los </a:t>
            </a:r>
            <a:r>
              <a:rPr i="1" lang="en">
                <a:solidFill>
                  <a:schemeClr val="dk1"/>
                </a:solidFill>
                <a:highlight>
                  <a:schemeClr val="lt1"/>
                </a:highlight>
                <a:latin typeface="Helvetica Neue Light"/>
                <a:ea typeface="Helvetica Neue Light"/>
                <a:cs typeface="Helvetica Neue Light"/>
                <a:sym typeface="Helvetica Neue Light"/>
              </a:rPr>
              <a:t>DAOs</a:t>
            </a:r>
            <a:r>
              <a:rPr lang="en">
                <a:solidFill>
                  <a:schemeClr val="dk1"/>
                </a:solidFill>
                <a:highlight>
                  <a:schemeClr val="lt1"/>
                </a:highlight>
                <a:latin typeface="Helvetica Neue Light"/>
                <a:ea typeface="Helvetica Neue Light"/>
                <a:cs typeface="Helvetica Neue Light"/>
                <a:sym typeface="Helvetica Neue Light"/>
              </a:rPr>
              <a:t> (data access objects: objetos de acceso a datos) constituyen la </a:t>
            </a:r>
            <a:r>
              <a:rPr b="1" lang="en">
                <a:solidFill>
                  <a:schemeClr val="dk1"/>
                </a:solidFill>
                <a:highlight>
                  <a:schemeClr val="lt1"/>
                </a:highlight>
                <a:latin typeface="Helvetica Neue"/>
                <a:ea typeface="Helvetica Neue"/>
                <a:cs typeface="Helvetica Neue"/>
                <a:sym typeface="Helvetica Neue"/>
              </a:rPr>
              <a:t>Capa de Persistencia</a:t>
            </a:r>
            <a:r>
              <a:rPr lang="en">
                <a:solidFill>
                  <a:schemeClr val="dk1"/>
                </a:solidFill>
                <a:highlight>
                  <a:schemeClr val="lt1"/>
                </a:highlight>
                <a:latin typeface="Helvetica Neue Light"/>
                <a:ea typeface="Helvetica Neue Light"/>
                <a:cs typeface="Helvetica Neue Light"/>
                <a:sym typeface="Helvetica Neue Light"/>
              </a:rPr>
              <a:t>, y son los únicos lugares en donde encontraremos referencias al almacenamiento de datos (ejemplo: referencias a la librería Mongoose, o Firebase, etc).</a:t>
            </a:r>
            <a:endParaRPr>
              <a:solidFill>
                <a:schemeClr val="dk1"/>
              </a:solidFill>
              <a:highlight>
                <a:schemeClr val="lt1"/>
              </a:highlight>
              <a:latin typeface="Helvetica Neue Light"/>
              <a:ea typeface="Helvetica Neue Light"/>
              <a:cs typeface="Helvetica Neue Light"/>
              <a:sym typeface="Helvetica Neue Light"/>
            </a:endParaRPr>
          </a:p>
        </p:txBody>
      </p:sp>
      <p:pic>
        <p:nvPicPr>
          <p:cNvPr id="216" name="Google Shape;216;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7" name="Google Shape;217;p41"/>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 de persistencia</a:t>
            </a:r>
            <a:endParaRPr i="1" sz="3600">
              <a:latin typeface="Anton"/>
              <a:ea typeface="Anton"/>
              <a:cs typeface="Anton"/>
              <a:sym typeface="Anton"/>
            </a:endParaRPr>
          </a:p>
        </p:txBody>
      </p:sp>
      <p:pic>
        <p:nvPicPr>
          <p:cNvPr id="223" name="Google Shape;223;p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24" name="Google Shape;224;p42"/>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225" name="Google Shape;225;p42"/>
          <p:cNvSpPr txBox="1"/>
          <p:nvPr/>
        </p:nvSpPr>
        <p:spPr>
          <a:xfrm>
            <a:off x="950100" y="1106675"/>
            <a:ext cx="7243800" cy="34170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 =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endParaRPr sz="1050">
              <a:solidFill>
                <a:srgbClr val="4FC1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guardar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push</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dato</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guardar</a:t>
            </a:r>
            <a:endParaRPr sz="1050">
              <a:solidFill>
                <a:srgbClr val="DCDCAA"/>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 de servicio</a:t>
            </a:r>
            <a:endParaRPr i="1" sz="3600">
              <a:latin typeface="Anton"/>
              <a:ea typeface="Anton"/>
              <a:cs typeface="Anton"/>
              <a:sym typeface="Anton"/>
            </a:endParaRPr>
          </a:p>
        </p:txBody>
      </p:sp>
      <p:pic>
        <p:nvPicPr>
          <p:cNvPr id="231" name="Google Shape;231;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2" name="Google Shape;232;p43"/>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233" name="Google Shape;233;p43"/>
          <p:cNvSpPr txBox="1"/>
          <p:nvPr/>
        </p:nvSpPr>
        <p:spPr>
          <a:xfrm>
            <a:off x="950100" y="1106675"/>
            <a:ext cx="7243800" cy="31977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guardar</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'../persistencia/datos.js'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recuperarTodos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added</a:t>
            </a:r>
            <a:r>
              <a:rPr lang="en" sz="1050">
                <a:solidFill>
                  <a:srgbClr val="D4D4D4"/>
                </a:solidFill>
                <a:highlight>
                  <a:srgbClr val="1E1E1E"/>
                </a:highlight>
                <a:latin typeface="Courier New"/>
                <a:ea typeface="Courier New"/>
                <a:cs typeface="Courier New"/>
                <a:sym typeface="Courier New"/>
              </a:rPr>
              <a:t> = </a:t>
            </a:r>
            <a:r>
              <a:rPr lang="en" sz="1050">
                <a:solidFill>
                  <a:srgbClr val="4EC9B0"/>
                </a:solidFill>
                <a:highlight>
                  <a:srgbClr val="1E1E1E"/>
                </a:highlight>
                <a:latin typeface="Courier New"/>
                <a:ea typeface="Courier New"/>
                <a:cs typeface="Courier New"/>
                <a:sym typeface="Courier New"/>
              </a:rPr>
              <a:t>Date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now</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guardar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return</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dato</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4"/>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Controllers</a:t>
            </a:r>
            <a:endParaRPr i="1" sz="3600">
              <a:latin typeface="Anton"/>
              <a:ea typeface="Anton"/>
              <a:cs typeface="Anton"/>
              <a:sym typeface="Anton"/>
            </a:endParaRPr>
          </a:p>
        </p:txBody>
      </p:sp>
      <p:pic>
        <p:nvPicPr>
          <p:cNvPr id="239" name="Google Shape;239;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0" name="Google Shape;240;p44"/>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241" name="Google Shape;241;p44"/>
          <p:cNvSpPr txBox="1"/>
          <p:nvPr/>
        </p:nvSpPr>
        <p:spPr>
          <a:xfrm>
            <a:off x="950100" y="1106675"/>
            <a:ext cx="7243800" cy="34170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'../negocio/datos.js'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obtenerDatos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json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async</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function</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req</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body</a:t>
            </a:r>
            <a:endParaRPr sz="1050">
              <a:solidFill>
                <a:srgbClr val="9CDCFE"/>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await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crearDato</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res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status</a:t>
            </a:r>
            <a:r>
              <a:rPr lang="en" sz="1050">
                <a:solidFill>
                  <a:srgbClr val="D4D4D4"/>
                </a:solidFill>
                <a:highlight>
                  <a:srgbClr val="1E1E1E"/>
                </a:highlight>
                <a:latin typeface="Courier New"/>
                <a:ea typeface="Courier New"/>
                <a:cs typeface="Courier New"/>
                <a:sym typeface="Courier New"/>
              </a:rPr>
              <a:t>(</a:t>
            </a:r>
            <a:r>
              <a:rPr lang="en" sz="1050">
                <a:solidFill>
                  <a:srgbClr val="B5CEA8"/>
                </a:solidFill>
                <a:highlight>
                  <a:srgbClr val="1E1E1E"/>
                </a:highlight>
                <a:latin typeface="Courier New"/>
                <a:ea typeface="Courier New"/>
                <a:cs typeface="Courier New"/>
                <a:sym typeface="Courier New"/>
              </a:rPr>
              <a:t>201</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json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dato</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5"/>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 de ruteo</a:t>
            </a:r>
            <a:endParaRPr i="1" sz="3600">
              <a:latin typeface="Anton"/>
              <a:ea typeface="Anton"/>
              <a:cs typeface="Anton"/>
              <a:sym typeface="Anton"/>
            </a:endParaRPr>
          </a:p>
        </p:txBody>
      </p:sp>
      <p:pic>
        <p:nvPicPr>
          <p:cNvPr id="247" name="Google Shape;247;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8" name="Google Shape;248;p45"/>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249" name="Google Shape;249;p45"/>
          <p:cNvSpPr txBox="1"/>
          <p:nvPr/>
        </p:nvSpPr>
        <p:spPr>
          <a:xfrm>
            <a:off x="950100" y="1106675"/>
            <a:ext cx="7243800" cy="23205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Router</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'express'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 </a:t>
            </a:r>
            <a:r>
              <a:rPr lang="en" sz="1050">
                <a:solidFill>
                  <a:srgbClr val="9CDCFE"/>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 }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'../controlador/datos.js'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new</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Router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get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getDatosController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post</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DCDCAA"/>
                </a:solidFill>
                <a:highlight>
                  <a:srgbClr val="1E1E1E"/>
                </a:highlight>
                <a:latin typeface="Courier New"/>
                <a:ea typeface="Courier New"/>
                <a:cs typeface="Courier New"/>
                <a:sym typeface="Courier New"/>
              </a:rPr>
              <a:t>postDatosController</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export</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default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routerDatos</a:t>
            </a:r>
            <a:endParaRPr sz="1050">
              <a:solidFill>
                <a:srgbClr val="4FC1F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5" name="Shape 95"/>
        <p:cNvGrpSpPr/>
        <p:nvPr/>
      </p:nvGrpSpPr>
      <p:grpSpPr>
        <a:xfrm>
          <a:off x="0" y="0"/>
          <a:ext cx="0" cy="0"/>
          <a:chOff x="0" y="0"/>
          <a:chExt cx="0" cy="0"/>
        </a:xfrm>
      </p:grpSpPr>
      <p:sp>
        <p:nvSpPr>
          <p:cNvPr id="96" name="Google Shape;96;p28"/>
          <p:cNvSpPr txBox="1"/>
          <p:nvPr/>
        </p:nvSpPr>
        <p:spPr>
          <a:xfrm>
            <a:off x="4213050" y="1638000"/>
            <a:ext cx="4541400" cy="217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Aprender acerca de npm más en profundidad.</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1000"/>
              </a:spcAft>
              <a:buClr>
                <a:schemeClr val="dk1"/>
              </a:buClr>
              <a:buSzPts val="1800"/>
              <a:buFont typeface="Helvetica Neue Light"/>
              <a:buChar char="●"/>
            </a:pPr>
            <a:r>
              <a:rPr lang="en" sz="1800">
                <a:solidFill>
                  <a:schemeClr val="dk1"/>
                </a:solidFill>
                <a:latin typeface="Helvetica Neue Light"/>
                <a:ea typeface="Helvetica Neue Light"/>
                <a:cs typeface="Helvetica Neue Light"/>
                <a:sym typeface="Helvetica Neue Light"/>
              </a:rPr>
              <a:t>Comprender la configuración de un proyecto en capas.</a:t>
            </a:r>
            <a:endParaRPr sz="1800">
              <a:solidFill>
                <a:schemeClr val="dk1"/>
              </a:solidFill>
              <a:latin typeface="Helvetica Neue Light"/>
              <a:ea typeface="Helvetica Neue Light"/>
              <a:cs typeface="Helvetica Neue Light"/>
              <a:sym typeface="Helvetica Neue Light"/>
            </a:endParaRPr>
          </a:p>
        </p:txBody>
      </p:sp>
      <p:pic>
        <p:nvPicPr>
          <p:cNvPr id="97" name="Google Shape;97;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 name="Google Shape;98;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3000">
                <a:solidFill>
                  <a:srgbClr val="000000"/>
                </a:solidFill>
                <a:latin typeface="Anton"/>
                <a:ea typeface="Anton"/>
                <a:cs typeface="Anton"/>
                <a:sym typeface="Anton"/>
              </a:rPr>
              <a:t>OBJETIVOS </a:t>
            </a:r>
            <a:r>
              <a:rPr i="1" lang="en" sz="3000">
                <a:latin typeface="Anton"/>
                <a:ea typeface="Anton"/>
                <a:cs typeface="Anton"/>
                <a:sym typeface="Anton"/>
              </a:rPr>
              <a:t>DE LA CLASE</a:t>
            </a:r>
            <a:endParaRPr i="1" sz="3000">
              <a:latin typeface="Anton"/>
              <a:ea typeface="Anton"/>
              <a:cs typeface="Anton"/>
              <a:sym typeface="Anton"/>
            </a:endParaRPr>
          </a:p>
        </p:txBody>
      </p:sp>
      <p:pic>
        <p:nvPicPr>
          <p:cNvPr id="99" name="Google Shape;99;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6"/>
          <p:cNvSpPr txBox="1"/>
          <p:nvPr/>
        </p:nvSpPr>
        <p:spPr>
          <a:xfrm>
            <a:off x="612325" y="238575"/>
            <a:ext cx="73509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Servidor</a:t>
            </a:r>
            <a:endParaRPr i="1" sz="3600">
              <a:latin typeface="Anton"/>
              <a:ea typeface="Anton"/>
              <a:cs typeface="Anton"/>
              <a:sym typeface="Anton"/>
            </a:endParaRPr>
          </a:p>
        </p:txBody>
      </p:sp>
      <p:pic>
        <p:nvPicPr>
          <p:cNvPr id="255" name="Google Shape;255;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6" name="Google Shape;256;p46"/>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257" name="Google Shape;257;p46"/>
          <p:cNvSpPr txBox="1"/>
          <p:nvPr/>
        </p:nvSpPr>
        <p:spPr>
          <a:xfrm>
            <a:off x="950100" y="1106675"/>
            <a:ext cx="7243800" cy="3197700"/>
          </a:xfrm>
          <a:prstGeom prst="rect">
            <a:avLst/>
          </a:prstGeom>
          <a:solidFill>
            <a:srgbClr val="222222"/>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express</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'express'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C586C0"/>
                </a:solidFill>
                <a:highlight>
                  <a:srgbClr val="1E1E1E"/>
                </a:highlight>
                <a:latin typeface="Courier New"/>
                <a:ea typeface="Courier New"/>
                <a:cs typeface="Courier New"/>
                <a:sym typeface="Courier New"/>
              </a:rPr>
              <a:t>import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 </a:t>
            </a:r>
            <a:r>
              <a:rPr lang="en" sz="1050">
                <a:solidFill>
                  <a:srgbClr val="C586C0"/>
                </a:solidFill>
                <a:highlight>
                  <a:srgbClr val="1E1E1E"/>
                </a:highlight>
                <a:latin typeface="Courier New"/>
                <a:ea typeface="Courier New"/>
                <a:cs typeface="Courier New"/>
                <a:sym typeface="Courier New"/>
              </a:rPr>
              <a:t>from</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'./rutas/datos.js'</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 = </a:t>
            </a:r>
            <a:r>
              <a:rPr lang="en" sz="1050">
                <a:solidFill>
                  <a:srgbClr val="DCDCAA"/>
                </a:solidFill>
                <a:highlight>
                  <a:srgbClr val="1E1E1E"/>
                </a:highlight>
                <a:latin typeface="Courier New"/>
                <a:ea typeface="Courier New"/>
                <a:cs typeface="Courier New"/>
                <a:sym typeface="Courier New"/>
              </a:rPr>
              <a:t>express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use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express</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json</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use</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'/api/datos'</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routerDatos</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6A9955"/>
                </a:solidFill>
                <a:highlight>
                  <a:srgbClr val="1E1E1E"/>
                </a:highlight>
                <a:latin typeface="Courier New"/>
                <a:ea typeface="Courier New"/>
                <a:cs typeface="Courier New"/>
                <a:sym typeface="Courier New"/>
              </a:rPr>
              <a:t>// start server</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PORT</a:t>
            </a:r>
            <a:r>
              <a:rPr lang="en" sz="1050">
                <a:solidFill>
                  <a:srgbClr val="D4D4D4"/>
                </a:solidFill>
                <a:highlight>
                  <a:srgbClr val="1E1E1E"/>
                </a:highlight>
                <a:latin typeface="Courier New"/>
                <a:ea typeface="Courier New"/>
                <a:cs typeface="Courier New"/>
                <a:sym typeface="Courier New"/>
              </a:rPr>
              <a:t> = </a:t>
            </a:r>
            <a:r>
              <a:rPr lang="en" sz="1050">
                <a:solidFill>
                  <a:srgbClr val="B5CEA8"/>
                </a:solidFill>
                <a:highlight>
                  <a:srgbClr val="1E1E1E"/>
                </a:highlight>
                <a:latin typeface="Courier New"/>
                <a:ea typeface="Courier New"/>
                <a:cs typeface="Courier New"/>
                <a:sym typeface="Courier New"/>
              </a:rPr>
              <a:t>8080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569CD6"/>
                </a:solidFill>
                <a:highlight>
                  <a:srgbClr val="1E1E1E"/>
                </a:highlight>
                <a:latin typeface="Courier New"/>
                <a:ea typeface="Courier New"/>
                <a:cs typeface="Courier New"/>
                <a:sym typeface="Courier New"/>
              </a:rPr>
              <a:t>const</a:t>
            </a:r>
            <a:r>
              <a:rPr lang="en" sz="1050">
                <a:solidFill>
                  <a:srgbClr val="D4D4D4"/>
                </a:solidFill>
                <a:highlight>
                  <a:srgbClr val="1E1E1E"/>
                </a:highlight>
                <a:latin typeface="Courier New"/>
                <a:ea typeface="Courier New"/>
                <a:cs typeface="Courier New"/>
                <a:sym typeface="Courier New"/>
              </a:rPr>
              <a:t> </a:t>
            </a:r>
            <a:r>
              <a:rPr lang="en" sz="1050">
                <a:solidFill>
                  <a:srgbClr val="4FC1FF"/>
                </a:solidFill>
                <a:highlight>
                  <a:srgbClr val="1E1E1E"/>
                </a:highlight>
                <a:latin typeface="Courier New"/>
                <a:ea typeface="Courier New"/>
                <a:cs typeface="Courier New"/>
                <a:sym typeface="Courier New"/>
              </a:rPr>
              <a:t>server</a:t>
            </a:r>
            <a:r>
              <a:rPr lang="en" sz="1050">
                <a:solidFill>
                  <a:srgbClr val="D4D4D4"/>
                </a:solidFill>
                <a:highlight>
                  <a:srgbClr val="1E1E1E"/>
                </a:highlight>
                <a:latin typeface="Courier New"/>
                <a:ea typeface="Courier New"/>
                <a:cs typeface="Courier New"/>
                <a:sym typeface="Courier New"/>
              </a:rPr>
              <a:t> = </a:t>
            </a:r>
            <a:r>
              <a:rPr lang="en" sz="1050">
                <a:solidFill>
                  <a:srgbClr val="4FC1FF"/>
                </a:solidFill>
                <a:highlight>
                  <a:srgbClr val="1E1E1E"/>
                </a:highlight>
                <a:latin typeface="Courier New"/>
                <a:ea typeface="Courier New"/>
                <a:cs typeface="Courier New"/>
                <a:sym typeface="Courier New"/>
              </a:rPr>
              <a:t>app</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listen</a:t>
            </a:r>
            <a:r>
              <a:rPr lang="en" sz="1050">
                <a:solidFill>
                  <a:srgbClr val="D4D4D4"/>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PORT</a:t>
            </a:r>
            <a:r>
              <a:rPr lang="en" sz="1050">
                <a:solidFill>
                  <a:srgbClr val="D4D4D4"/>
                </a:solidFill>
                <a:highlight>
                  <a:srgbClr val="1E1E1E"/>
                </a:highlight>
                <a:latin typeface="Courier New"/>
                <a:ea typeface="Courier New"/>
                <a:cs typeface="Courier New"/>
                <a:sym typeface="Courier New"/>
              </a:rPr>
              <a:t>, ()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log</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`Servidor express escuchando en el puerto </a:t>
            </a:r>
            <a:r>
              <a:rPr lang="en" sz="1050">
                <a:solidFill>
                  <a:srgbClr val="569CD6"/>
                </a:solidFill>
                <a:highlight>
                  <a:srgbClr val="1E1E1E"/>
                </a:highlight>
                <a:latin typeface="Courier New"/>
                <a:ea typeface="Courier New"/>
                <a:cs typeface="Courier New"/>
                <a:sym typeface="Courier New"/>
              </a:rPr>
              <a:t>${</a:t>
            </a:r>
            <a:r>
              <a:rPr lang="en" sz="1050">
                <a:solidFill>
                  <a:srgbClr val="4FC1FF"/>
                </a:solidFill>
                <a:highlight>
                  <a:srgbClr val="1E1E1E"/>
                </a:highlight>
                <a:latin typeface="Courier New"/>
                <a:ea typeface="Courier New"/>
                <a:cs typeface="Courier New"/>
                <a:sym typeface="Courier New"/>
              </a:rPr>
              <a:t>server</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address</a:t>
            </a:r>
            <a:r>
              <a:rPr lang="en" sz="1050">
                <a:solidFill>
                  <a:srgbClr val="D4D4D4"/>
                </a:solidFill>
                <a:highlight>
                  <a:srgbClr val="1E1E1E"/>
                </a:highlight>
                <a:latin typeface="Courier New"/>
                <a:ea typeface="Courier New"/>
                <a:cs typeface="Courier New"/>
                <a:sym typeface="Courier New"/>
              </a:rPr>
              <a:t>().</a:t>
            </a:r>
            <a:r>
              <a:rPr lang="en" sz="1050">
                <a:solidFill>
                  <a:srgbClr val="9CDCFE"/>
                </a:solidFill>
                <a:highlight>
                  <a:srgbClr val="1E1E1E"/>
                </a:highlight>
                <a:latin typeface="Courier New"/>
                <a:ea typeface="Courier New"/>
                <a:cs typeface="Courier New"/>
                <a:sym typeface="Courier New"/>
              </a:rPr>
              <a:t>port</a:t>
            </a:r>
            <a:r>
              <a:rPr lang="en" sz="1050">
                <a:solidFill>
                  <a:srgbClr val="569CD6"/>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 sz="1050">
                <a:solidFill>
                  <a:srgbClr val="4FC1FF"/>
                </a:solidFill>
                <a:highlight>
                  <a:srgbClr val="1E1E1E"/>
                </a:highlight>
                <a:latin typeface="Courier New"/>
                <a:ea typeface="Courier New"/>
                <a:cs typeface="Courier New"/>
                <a:sym typeface="Courier New"/>
              </a:rPr>
              <a:t>server</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on</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 </a:t>
            </a:r>
            <a:r>
              <a:rPr lang="en" sz="1050">
                <a:solidFill>
                  <a:srgbClr val="569CD6"/>
                </a:solidFill>
                <a:highlight>
                  <a:srgbClr val="1E1E1E"/>
                </a:highlight>
                <a:latin typeface="Courier New"/>
                <a:ea typeface="Courier New"/>
                <a:cs typeface="Courier New"/>
                <a:sym typeface="Courier New"/>
              </a:rPr>
              <a:t>=&gt;</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console</a:t>
            </a:r>
            <a:r>
              <a:rPr lang="en" sz="1050">
                <a:solidFill>
                  <a:srgbClr val="D4D4D4"/>
                </a:solidFill>
                <a:highlight>
                  <a:srgbClr val="1E1E1E"/>
                </a:highlight>
                <a:latin typeface="Courier New"/>
                <a:ea typeface="Courier New"/>
                <a:cs typeface="Courier New"/>
                <a:sym typeface="Courier New"/>
              </a:rPr>
              <a:t>.</a:t>
            </a:r>
            <a:r>
              <a:rPr lang="en" sz="1050">
                <a:solidFill>
                  <a:srgbClr val="DCDCAA"/>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`Error en servidor`</a:t>
            </a:r>
            <a:r>
              <a:rPr lang="en" sz="1050">
                <a:solidFill>
                  <a:srgbClr val="D4D4D4"/>
                </a:solidFill>
                <a:highlight>
                  <a:srgbClr val="1E1E1E"/>
                </a:highlight>
                <a:latin typeface="Courier New"/>
                <a:ea typeface="Courier New"/>
                <a:cs typeface="Courier New"/>
                <a:sym typeface="Courier New"/>
              </a:rPr>
              <a:t>, </a:t>
            </a:r>
            <a:r>
              <a:rPr lang="en" sz="1050">
                <a:solidFill>
                  <a:srgbClr val="9CDCFE"/>
                </a:solidFill>
                <a:highlight>
                  <a:srgbClr val="1E1E1E"/>
                </a:highlight>
                <a:latin typeface="Courier New"/>
                <a:ea typeface="Courier New"/>
                <a:cs typeface="Courier New"/>
                <a:sym typeface="Courier New"/>
              </a:rPr>
              <a:t>error</a:t>
            </a:r>
            <a:r>
              <a:rPr lang="en" sz="1050">
                <a:solidFill>
                  <a:srgbClr val="D4D4D4"/>
                </a:solidFill>
                <a:highlight>
                  <a:srgbClr val="1E1E1E"/>
                </a:highlight>
                <a:latin typeface="Courier New"/>
                <a:ea typeface="Courier New"/>
                <a:cs typeface="Courier New"/>
                <a:sym typeface="Courier New"/>
              </a:rPr>
              <a:t>))</a:t>
            </a:r>
            <a:endParaRPr sz="1050">
              <a:solidFill>
                <a:srgbClr val="C586C0"/>
              </a:solidFill>
              <a:highlight>
                <a:srgbClr val="1E1E1E"/>
              </a:highlight>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SERVIDOR EN CAPAS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15 minutos</a:t>
            </a:r>
            <a:endParaRPr i="1" sz="1600">
              <a:latin typeface="Helvetica Neue Light"/>
              <a:ea typeface="Helvetica Neue Light"/>
              <a:cs typeface="Helvetica Neue Light"/>
              <a:sym typeface="Helvetica Neue Light"/>
            </a:endParaRPr>
          </a:p>
        </p:txBody>
      </p:sp>
      <p:pic>
        <p:nvPicPr>
          <p:cNvPr id="263" name="Google Shape;263;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4" name="Google Shape;264;p4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70" name="Google Shape;270;p48"/>
          <p:cNvSpPr txBox="1"/>
          <p:nvPr/>
        </p:nvSpPr>
        <p:spPr>
          <a:xfrm>
            <a:off x="370050" y="1416550"/>
            <a:ext cx="84039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Dividir en capas el servidor del último desafío entregable (módulo de operaciones, proyecto con yarn), separando en capas de ruteo/controlador, lógica de negocio y capa de persistencia, utilizando exclusivamente funciones como vimos en el ejemplo de la clase.</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Además de ubicar en cada una de esas capas lo realizado hasta el momento, guardar en persistencia las operaciones realizadas en un array de objetos que contengan: tipo de operación, parámetros, resultado y timestamp.</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Permitir además el listado de dichas operaciones registradas.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271" name="Google Shape;271;p48"/>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272" name="Google Shape;272;p48"/>
          <p:cNvSpPr txBox="1"/>
          <p:nvPr/>
        </p:nvSpPr>
        <p:spPr>
          <a:xfrm>
            <a:off x="1377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300">
                <a:latin typeface="Anton"/>
                <a:ea typeface="Anton"/>
                <a:cs typeface="Anton"/>
                <a:sym typeface="Anton"/>
              </a:rPr>
              <a:t>Servidor en capas</a:t>
            </a:r>
            <a:endParaRPr i="1" sz="3200">
              <a:latin typeface="Helvetica Neue Light"/>
              <a:ea typeface="Helvetica Neue Light"/>
              <a:cs typeface="Helvetica Neue Light"/>
              <a:sym typeface="Helvetica Neue Light"/>
            </a:endParaRPr>
          </a:p>
        </p:txBody>
      </p:sp>
      <p:sp>
        <p:nvSpPr>
          <p:cNvPr id="273" name="Google Shape;273;p48"/>
          <p:cNvSpPr txBox="1"/>
          <p:nvPr/>
        </p:nvSpPr>
        <p:spPr>
          <a:xfrm>
            <a:off x="152400" y="5506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15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7" name="Shape 277"/>
        <p:cNvGrpSpPr/>
        <p:nvPr/>
      </p:nvGrpSpPr>
      <p:grpSpPr>
        <a:xfrm>
          <a:off x="0" y="0"/>
          <a:ext cx="0" cy="0"/>
          <a:chOff x="0" y="0"/>
          <a:chExt cx="0" cy="0"/>
        </a:xfrm>
      </p:grpSpPr>
      <p:sp>
        <p:nvSpPr>
          <p:cNvPr id="278" name="Google Shape;278;p4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E8E7E3"/>
                </a:solidFill>
              </a:rPr>
              <a:t>☕ </a:t>
            </a:r>
            <a:endParaRPr sz="6000">
              <a:solidFill>
                <a:srgbClr val="E8E7E3"/>
              </a:solidFill>
            </a:endParaRPr>
          </a:p>
          <a:p>
            <a:pPr indent="0" lvl="0" marL="0" rtl="0" algn="ctr">
              <a:spcBef>
                <a:spcPts val="0"/>
              </a:spcBef>
              <a:spcAft>
                <a:spcPts val="0"/>
              </a:spcAft>
              <a:buNone/>
            </a:pPr>
            <a:r>
              <a:rPr i="1" lang="en"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0"/>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n" sz="3700">
                <a:solidFill>
                  <a:srgbClr val="EAFF6A"/>
                </a:solidFill>
                <a:latin typeface="DM Sans"/>
                <a:ea typeface="DM Sans"/>
                <a:cs typeface="DM Sans"/>
                <a:sym typeface="DM Sans"/>
              </a:rPr>
              <a:t>Bolsa de Empleos</a:t>
            </a:r>
            <a:r>
              <a:rPr b="1" lang="en"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285" name="Google Shape;285;p50"/>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50">
                <a:solidFill>
                  <a:schemeClr val="lt1"/>
                </a:solidFill>
                <a:latin typeface="DM Sans"/>
                <a:ea typeface="DM Sans"/>
                <a:cs typeface="DM Sans"/>
                <a:sym typeface="DM Sans"/>
              </a:rPr>
              <a:t>Un espacio para seguir </a:t>
            </a:r>
            <a:r>
              <a:rPr b="1" lang="en" sz="1350">
                <a:solidFill>
                  <a:schemeClr val="lt1"/>
                </a:solidFill>
                <a:latin typeface="DM Sans"/>
                <a:ea typeface="DM Sans"/>
                <a:cs typeface="DM Sans"/>
                <a:sym typeface="DM Sans"/>
              </a:rPr>
              <a:t>potenciando tu carrera</a:t>
            </a:r>
            <a:r>
              <a:rPr lang="en" sz="1350">
                <a:solidFill>
                  <a:schemeClr val="lt1"/>
                </a:solidFill>
                <a:latin typeface="DM Sans"/>
                <a:ea typeface="DM Sans"/>
                <a:cs typeface="DM Sans"/>
                <a:sym typeface="DM Sans"/>
              </a:rPr>
              <a:t> y que tengas más </a:t>
            </a:r>
            <a:r>
              <a:rPr b="1" lang="en" sz="1350">
                <a:solidFill>
                  <a:schemeClr val="lt1"/>
                </a:solidFill>
                <a:latin typeface="DM Sans"/>
                <a:ea typeface="DM Sans"/>
                <a:cs typeface="DM Sans"/>
                <a:sym typeface="DM Sans"/>
              </a:rPr>
              <a:t>oportunidades de inserción laboral</a:t>
            </a:r>
            <a:r>
              <a:rPr lang="en"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n" sz="1350">
                <a:solidFill>
                  <a:schemeClr val="lt1"/>
                </a:solidFill>
                <a:latin typeface="DM Sans"/>
                <a:ea typeface="DM Sans"/>
                <a:cs typeface="DM Sans"/>
                <a:sym typeface="DM Sans"/>
              </a:rPr>
              <a:t>Podrás encontrar la </a:t>
            </a:r>
            <a:r>
              <a:rPr b="1" lang="en" sz="1350">
                <a:solidFill>
                  <a:schemeClr val="lt1"/>
                </a:solidFill>
                <a:latin typeface="DM Sans"/>
                <a:ea typeface="DM Sans"/>
                <a:cs typeface="DM Sans"/>
                <a:sym typeface="DM Sans"/>
              </a:rPr>
              <a:t>Bolsa de Empleos </a:t>
            </a:r>
            <a:r>
              <a:rPr lang="en"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n"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286" name="Google Shape;286;p50"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287" name="Google Shape;287;p50"/>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288" name="Google Shape;288;p50"/>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289" name="Google Shape;289;p50"/>
          <p:cNvGrpSpPr/>
          <p:nvPr/>
        </p:nvGrpSpPr>
        <p:grpSpPr>
          <a:xfrm>
            <a:off x="2560438" y="3996550"/>
            <a:ext cx="1134384" cy="280804"/>
            <a:chOff x="2560438" y="3920350"/>
            <a:chExt cx="1134384" cy="280804"/>
          </a:xfrm>
        </p:grpSpPr>
        <p:pic>
          <p:nvPicPr>
            <p:cNvPr id="290" name="Google Shape;290;p50"/>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291" name="Google Shape;291;p50"/>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292" name="Google Shape;292;p50"/>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SERVIDOR EN CAPAS (2da parte)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298" name="Google Shape;298;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9" name="Google Shape;299;p5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5" name="Google Shape;305;p52"/>
          <p:cNvSpPr txBox="1"/>
          <p:nvPr/>
        </p:nvSpPr>
        <p:spPr>
          <a:xfrm>
            <a:off x="370050" y="1416550"/>
            <a:ext cx="84039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Continuando el proyecto del desafío anterior, modificar nuestro sistema para que la persistencia, en lugar de realizarse en memoria, se realice en el disco, en un archivo.</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Luego, modificar nuevamente el sistema para que la persistencia se realice utilizando una base de datos (a elección del desarrollador).</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De ser posible, realizar ambas modificaciones sin tener que tocar la capa de negocios.</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06" name="Google Shape;306;p52"/>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07" name="Google Shape;307;p52"/>
          <p:cNvSpPr txBox="1"/>
          <p:nvPr/>
        </p:nvSpPr>
        <p:spPr>
          <a:xfrm>
            <a:off x="1377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300">
                <a:latin typeface="Anton"/>
                <a:ea typeface="Anton"/>
                <a:cs typeface="Anton"/>
                <a:sym typeface="Anton"/>
              </a:rPr>
              <a:t>Agregar capas al servidor</a:t>
            </a:r>
            <a:endParaRPr i="1" sz="3200">
              <a:latin typeface="Helvetica Neue Light"/>
              <a:ea typeface="Helvetica Neue Light"/>
              <a:cs typeface="Helvetica Neue Light"/>
              <a:sym typeface="Helvetica Neue Light"/>
            </a:endParaRPr>
          </a:p>
        </p:txBody>
      </p:sp>
      <p:sp>
        <p:nvSpPr>
          <p:cNvPr id="308" name="Google Shape;308;p52"/>
          <p:cNvSpPr txBox="1"/>
          <p:nvPr/>
        </p:nvSpPr>
        <p:spPr>
          <a:xfrm>
            <a:off x="152400" y="5506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3"/>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 sz="4000">
                <a:latin typeface="Anton"/>
                <a:ea typeface="Anton"/>
                <a:cs typeface="Anton"/>
                <a:sym typeface="Anton"/>
              </a:rPr>
              <a:t>SERVIDOR EN CAPAS (3ra parte)</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 sz="1600">
                <a:latin typeface="Helvetica Neue Light"/>
                <a:ea typeface="Helvetica Neue Light"/>
                <a:cs typeface="Helvetica Neue Light"/>
                <a:sym typeface="Helvetica Neue Light"/>
              </a:rPr>
              <a:t>Tiempo: 10 minutos</a:t>
            </a:r>
            <a:endParaRPr i="1" sz="1600">
              <a:latin typeface="Helvetica Neue Light"/>
              <a:ea typeface="Helvetica Neue Light"/>
              <a:cs typeface="Helvetica Neue Light"/>
              <a:sym typeface="Helvetica Neue Light"/>
            </a:endParaRPr>
          </a:p>
        </p:txBody>
      </p:sp>
      <p:pic>
        <p:nvPicPr>
          <p:cNvPr id="314" name="Google Shape;314;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15" name="Google Shape;315;p53"/>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1" name="Google Shape;321;p54"/>
          <p:cNvSpPr txBox="1"/>
          <p:nvPr/>
        </p:nvSpPr>
        <p:spPr>
          <a:xfrm>
            <a:off x="370050" y="1416550"/>
            <a:ext cx="8403900" cy="217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Continuando el proyecto del desafío anterior, modificar nuestro sistema para que la operacion de ‘listar’ solo pueda ser realizada por usuarios autorizados. Para ello, agregar un mecanismo simple de registro, que provea una clave secreta, y que solo permita acceder al listado de operaciones a quienes adjunten a su peticion la clave en su cabecera.</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Clr>
                <a:schemeClr val="dk1"/>
              </a:buClr>
              <a:buSzPts val="1100"/>
              <a:buFont typeface="Arial"/>
              <a:buNone/>
            </a:pPr>
            <a:r>
              <a:rPr lang="en" sz="1700">
                <a:solidFill>
                  <a:schemeClr val="dk1"/>
                </a:solidFill>
                <a:highlight>
                  <a:schemeClr val="lt1"/>
                </a:highlight>
                <a:latin typeface="Helvetica Neue Light"/>
                <a:ea typeface="Helvetica Neue Light"/>
                <a:cs typeface="Helvetica Neue Light"/>
                <a:sym typeface="Helvetica Neue Light"/>
              </a:rPr>
              <a:t>De ser posible, realizar estas modificaciones sin tener que tocar la capa de negocios ni la de persistencia.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322" name="Google Shape;322;p54"/>
          <p:cNvPicPr preferRelativeResize="0"/>
          <p:nvPr/>
        </p:nvPicPr>
        <p:blipFill rotWithShape="1">
          <a:blip r:embed="rId4">
            <a:alphaModFix/>
          </a:blip>
          <a:srcRect b="0" l="0" r="0" t="0"/>
          <a:stretch/>
        </p:blipFill>
        <p:spPr>
          <a:xfrm>
            <a:off x="7509825" y="76200"/>
            <a:ext cx="1634174" cy="639850"/>
          </a:xfrm>
          <a:prstGeom prst="rect">
            <a:avLst/>
          </a:prstGeom>
          <a:noFill/>
          <a:ln>
            <a:noFill/>
          </a:ln>
        </p:spPr>
      </p:pic>
      <p:sp>
        <p:nvSpPr>
          <p:cNvPr id="323" name="Google Shape;323;p54"/>
          <p:cNvSpPr txBox="1"/>
          <p:nvPr/>
        </p:nvSpPr>
        <p:spPr>
          <a:xfrm>
            <a:off x="137700" y="76200"/>
            <a:ext cx="7524900" cy="7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i="1" lang="en" sz="3300">
                <a:latin typeface="Anton"/>
                <a:ea typeface="Anton"/>
                <a:cs typeface="Anton"/>
                <a:sym typeface="Anton"/>
              </a:rPr>
              <a:t>Agregar capas al servidor</a:t>
            </a:r>
            <a:endParaRPr i="1" sz="3200">
              <a:latin typeface="Helvetica Neue Light"/>
              <a:ea typeface="Helvetica Neue Light"/>
              <a:cs typeface="Helvetica Neue Light"/>
              <a:sym typeface="Helvetica Neue Light"/>
            </a:endParaRPr>
          </a:p>
        </p:txBody>
      </p:sp>
      <p:sp>
        <p:nvSpPr>
          <p:cNvPr id="324" name="Google Shape;324;p54"/>
          <p:cNvSpPr txBox="1"/>
          <p:nvPr/>
        </p:nvSpPr>
        <p:spPr>
          <a:xfrm>
            <a:off x="152400" y="55066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i="1" lang="en" sz="1600">
                <a:solidFill>
                  <a:schemeClr val="dk1"/>
                </a:solidFill>
                <a:latin typeface="Helvetica Neue Light"/>
                <a:ea typeface="Helvetica Neue Light"/>
                <a:cs typeface="Helvetica Neue Light"/>
                <a:sym typeface="Helvetica Neue Light"/>
              </a:rPr>
              <a:t>Tiempo: 10 minutos</a:t>
            </a:r>
            <a:endParaRPr i="1" sz="16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5"/>
          <p:cNvSpPr txBox="1"/>
          <p:nvPr/>
        </p:nvSpPr>
        <p:spPr>
          <a:xfrm>
            <a:off x="1443000" y="2444625"/>
            <a:ext cx="6258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000">
                <a:latin typeface="Anton"/>
                <a:ea typeface="Anton"/>
                <a:cs typeface="Anton"/>
                <a:sym typeface="Anton"/>
              </a:rPr>
              <a:t>DIVIDIR EN CAPAS NUESTRO PROYECTO</a:t>
            </a:r>
            <a:endParaRPr i="1" sz="4000">
              <a:latin typeface="Anton"/>
              <a:ea typeface="Anton"/>
              <a:cs typeface="Anton"/>
              <a:sym typeface="Anton"/>
            </a:endParaRPr>
          </a:p>
        </p:txBody>
      </p:sp>
      <p:pic>
        <p:nvPicPr>
          <p:cNvPr id="330" name="Google Shape;330;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1" name="Google Shape;331;p55"/>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332" name="Google Shape;332;p55"/>
          <p:cNvSpPr/>
          <p:nvPr/>
        </p:nvSpPr>
        <p:spPr>
          <a:xfrm>
            <a:off x="482397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
                <a:solidFill>
                  <a:srgbClr val="FFFFFF"/>
                </a:solidFill>
                <a:latin typeface="Helvetica Neue"/>
                <a:ea typeface="Helvetica Neue"/>
                <a:cs typeface="Helvetica Neue"/>
                <a:sym typeface="Helvetica Neue"/>
              </a:rPr>
              <a:t>19</a:t>
            </a:r>
            <a:endParaRPr b="1">
              <a:solidFill>
                <a:srgbClr val="FFFFFF"/>
              </a:solidFill>
              <a:latin typeface="Helvetica Neue"/>
              <a:ea typeface="Helvetica Neue"/>
              <a:cs typeface="Helvetica Neue"/>
              <a:sym typeface="Helvetica Neue"/>
            </a:endParaRPr>
          </a:p>
        </p:txBody>
      </p:sp>
      <p:sp>
        <p:nvSpPr>
          <p:cNvPr id="333" name="Google Shape;333;p55"/>
          <p:cNvSpPr txBox="1"/>
          <p:nvPr/>
        </p:nvSpPr>
        <p:spPr>
          <a:xfrm>
            <a:off x="15795" y="3866275"/>
            <a:ext cx="8897400" cy="461700"/>
          </a:xfrm>
          <a:prstGeom prst="rect">
            <a:avLst/>
          </a:prstGeom>
          <a:noFill/>
          <a:ln>
            <a:noFill/>
          </a:ln>
        </p:spPr>
        <p:txBody>
          <a:bodyPr anchorCtr="0" anchor="t" bIns="91425" lIns="91425" spcFirstLastPara="1" rIns="91425" wrap="square" tIns="91425">
            <a:spAutoFit/>
          </a:bodyPr>
          <a:lstStyle/>
          <a:p>
            <a:pPr indent="0" lvl="0" marL="457200" rtl="0" algn="ctr">
              <a:spcBef>
                <a:spcPts val="0"/>
              </a:spcBef>
              <a:spcAft>
                <a:spcPts val="1000"/>
              </a:spcAft>
              <a:buNone/>
            </a:pPr>
            <a:r>
              <a:rPr lang="en" sz="1800">
                <a:solidFill>
                  <a:schemeClr val="dk1"/>
                </a:solidFill>
                <a:latin typeface="Helvetica Neue Light"/>
                <a:ea typeface="Helvetica Neue Light"/>
                <a:cs typeface="Helvetica Neue Light"/>
                <a:sym typeface="Helvetica Neue Light"/>
              </a:rPr>
              <a:t>Retomemos nuestro trabajo para dividir en capas el proyecto como aprendimos.</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29"/>
          <p:cNvSpPr/>
          <p:nvPr/>
        </p:nvSpPr>
        <p:spPr>
          <a:xfrm>
            <a:off x="12290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 name="Google Shape;105;p29"/>
          <p:cNvSpPr/>
          <p:nvPr/>
        </p:nvSpPr>
        <p:spPr>
          <a:xfrm>
            <a:off x="36096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07" name="Google Shape;107;p2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9"/>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38</a:t>
            </a:r>
            <a:endParaRPr>
              <a:latin typeface="Helvetica Neue"/>
              <a:ea typeface="Helvetica Neue"/>
              <a:cs typeface="Helvetica Neue"/>
              <a:sym typeface="Helvetica Neue"/>
            </a:endParaRPr>
          </a:p>
        </p:txBody>
      </p:sp>
      <p:sp>
        <p:nvSpPr>
          <p:cNvPr id="109" name="Google Shape;109;p29"/>
          <p:cNvSpPr txBox="1"/>
          <p:nvPr/>
        </p:nvSpPr>
        <p:spPr>
          <a:xfrm>
            <a:off x="3720965" y="1834200"/>
            <a:ext cx="20133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Arquitectura de capas</a:t>
            </a:r>
            <a:endParaRPr b="1" sz="1200">
              <a:solidFill>
                <a:schemeClr val="dk1"/>
              </a:solidFill>
              <a:highlight>
                <a:schemeClr val="lt1"/>
              </a:highlight>
            </a:endParaRPr>
          </a:p>
        </p:txBody>
      </p:sp>
      <p:pic>
        <p:nvPicPr>
          <p:cNvPr id="110" name="Google Shape;110;p29"/>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11" name="Google Shape;111;p2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9"/>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37</a:t>
            </a:r>
            <a:endParaRPr>
              <a:latin typeface="Helvetica Neue"/>
              <a:ea typeface="Helvetica Neue"/>
              <a:cs typeface="Helvetica Neue"/>
              <a:sym typeface="Helvetica Neue"/>
            </a:endParaRPr>
          </a:p>
        </p:txBody>
      </p:sp>
      <p:sp>
        <p:nvSpPr>
          <p:cNvPr id="113" name="Google Shape;113;p29"/>
          <p:cNvSpPr txBox="1"/>
          <p:nvPr/>
        </p:nvSpPr>
        <p:spPr>
          <a:xfrm>
            <a:off x="1337785" y="1834200"/>
            <a:ext cx="20622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highlight>
                  <a:schemeClr val="lt1"/>
                </a:highlight>
              </a:rPr>
              <a:t>Versiones y paquetes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highlight>
                <a:schemeClr val="lt1"/>
              </a:highlight>
            </a:endParaRPr>
          </a:p>
        </p:txBody>
      </p:sp>
      <p:pic>
        <p:nvPicPr>
          <p:cNvPr id="114" name="Google Shape;114;p29"/>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15" name="Google Shape;115;p2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6" name="Google Shape;116;p2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9"/>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Clase 39</a:t>
            </a:r>
            <a:endParaRPr>
              <a:latin typeface="Helvetica Neue"/>
              <a:ea typeface="Helvetica Neue"/>
              <a:cs typeface="Helvetica Neue"/>
              <a:sym typeface="Helvetica Neue"/>
            </a:endParaRPr>
          </a:p>
        </p:txBody>
      </p:sp>
      <p:sp>
        <p:nvSpPr>
          <p:cNvPr id="118" name="Google Shape;118;p29"/>
          <p:cNvSpPr txBox="1"/>
          <p:nvPr/>
        </p:nvSpPr>
        <p:spPr>
          <a:xfrm>
            <a:off x="6146750" y="1758000"/>
            <a:ext cx="2157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200">
              <a:latin typeface="Helvetica Neue"/>
              <a:ea typeface="Helvetica Neue"/>
              <a:cs typeface="Helvetica Neue"/>
              <a:sym typeface="Helvetica Neue"/>
            </a:endParaRPr>
          </a:p>
        </p:txBody>
      </p:sp>
      <p:pic>
        <p:nvPicPr>
          <p:cNvPr id="119" name="Google Shape;119;p29"/>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20" name="Google Shape;120;p29"/>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graphicFrame>
        <p:nvGraphicFramePr>
          <p:cNvPr id="338" name="Google Shape;338;p56"/>
          <p:cNvGraphicFramePr/>
          <p:nvPr/>
        </p:nvGraphicFramePr>
        <p:xfrm>
          <a:off x="153263" y="191700"/>
          <a:ext cx="3000000" cy="3000000"/>
        </p:xfrm>
        <a:graphic>
          <a:graphicData uri="http://schemas.openxmlformats.org/drawingml/2006/table">
            <a:tbl>
              <a:tblPr>
                <a:noFill/>
                <a:tableStyleId>{E052967F-2FF6-4E4F-8C45-AB2A753B7107}</a:tableStyleId>
              </a:tblPr>
              <a:tblGrid>
                <a:gridCol w="2945825"/>
                <a:gridCol w="3822275"/>
                <a:gridCol w="2069375"/>
              </a:tblGrid>
              <a:tr h="720275">
                <a:tc gridSpan="3">
                  <a:txBody>
                    <a:bodyPr/>
                    <a:lstStyle/>
                    <a:p>
                      <a:pPr indent="0" lvl="0" marL="0" rtl="0" algn="l">
                        <a:spcBef>
                          <a:spcPts val="0"/>
                        </a:spcBef>
                        <a:spcAft>
                          <a:spcPts val="0"/>
                        </a:spcAft>
                        <a:buNone/>
                      </a:pPr>
                      <a:r>
                        <a:rPr i="1" lang="en" sz="2400">
                          <a:solidFill>
                            <a:schemeClr val="dk1"/>
                          </a:solidFill>
                          <a:latin typeface="Anton"/>
                          <a:ea typeface="Anton"/>
                          <a:cs typeface="Anton"/>
                          <a:sym typeface="Anton"/>
                        </a:rPr>
                        <a:t>DIVIDIR EN CAPAS NUESTRO PROYECTO</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09125">
                <a:tc gridSpan="2">
                  <a:txBody>
                    <a:bodyPr/>
                    <a:lstStyle/>
                    <a:p>
                      <a:pPr indent="0" lvl="0" marL="0" rtl="0" algn="l">
                        <a:spcBef>
                          <a:spcPts val="0"/>
                        </a:spcBef>
                        <a:spcAft>
                          <a:spcPts val="0"/>
                        </a:spcAft>
                        <a:buNone/>
                      </a:pPr>
                      <a:r>
                        <a:rPr b="1" lang="en" sz="1600">
                          <a:latin typeface="Helvetica Neue"/>
                          <a:ea typeface="Helvetica Neue"/>
                          <a:cs typeface="Helvetica Neue"/>
                          <a:sym typeface="Helvetica Neue"/>
                        </a:rPr>
                        <a:t>Formato: </a:t>
                      </a:r>
                      <a:r>
                        <a:rPr lang="en" sz="1600">
                          <a:solidFill>
                            <a:schemeClr val="dk1"/>
                          </a:solidFill>
                          <a:latin typeface="Helvetica Neue Light"/>
                          <a:ea typeface="Helvetica Neue Light"/>
                          <a:cs typeface="Helvetica Neue Light"/>
                          <a:sym typeface="Helvetica Neue Light"/>
                        </a:rPr>
                        <a:t>link a un repositorio en Github con el proyecto cargado. </a:t>
                      </a:r>
                      <a:br>
                        <a:rPr lang="en" sz="1600">
                          <a:solidFill>
                            <a:schemeClr val="dk1"/>
                          </a:solidFill>
                          <a:latin typeface="Helvetica Neue Light"/>
                          <a:ea typeface="Helvetica Neue Light"/>
                          <a:cs typeface="Helvetica Neue Light"/>
                          <a:sym typeface="Helvetica Neue Light"/>
                        </a:rPr>
                      </a:br>
                      <a:r>
                        <a:rPr b="1" lang="en" sz="1600">
                          <a:solidFill>
                            <a:schemeClr val="dk1"/>
                          </a:solidFill>
                          <a:latin typeface="Helvetica Neue"/>
                          <a:ea typeface="Helvetica Neue"/>
                          <a:cs typeface="Helvetica Neue"/>
                          <a:sym typeface="Helvetica Neue"/>
                        </a:rPr>
                        <a:t>Sugerencia: </a:t>
                      </a:r>
                      <a:r>
                        <a:rPr lang="en" sz="1600">
                          <a:solidFill>
                            <a:schemeClr val="dk1"/>
                          </a:solidFill>
                          <a:latin typeface="Helvetica Neue Light"/>
                          <a:ea typeface="Helvetica Neue Light"/>
                          <a:cs typeface="Helvetica Neue Light"/>
                          <a:sym typeface="Helvetica Neue Light"/>
                        </a:rPr>
                        <a:t>no incluir los node_modules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3270000">
                <a:tc gridSpan="3">
                  <a:txBody>
                    <a:bodyPr/>
                    <a:lstStyle/>
                    <a:p>
                      <a:pPr indent="0" lvl="0" marL="0" rtl="0" algn="l">
                        <a:spcBef>
                          <a:spcPts val="0"/>
                        </a:spcBef>
                        <a:spcAft>
                          <a:spcPts val="0"/>
                        </a:spcAft>
                        <a:buNone/>
                      </a:pPr>
                      <a:br>
                        <a:rPr b="1" lang="en" sz="200">
                          <a:solidFill>
                            <a:srgbClr val="4D5156"/>
                          </a:solidFill>
                        </a:rPr>
                      </a:br>
                      <a:r>
                        <a:rPr b="1" lang="en" sz="1700"/>
                        <a:t>&gt;&gt;</a:t>
                      </a:r>
                      <a:r>
                        <a:rPr b="1" lang="en" sz="1700">
                          <a:solidFill>
                            <a:srgbClr val="4D5156"/>
                          </a:solidFill>
                        </a:rPr>
                        <a:t> </a:t>
                      </a:r>
                      <a:r>
                        <a:rPr b="1" lang="en" sz="1700">
                          <a:latin typeface="Helvetica Neue"/>
                          <a:ea typeface="Helvetica Neue"/>
                          <a:cs typeface="Helvetica Neue"/>
                          <a:sym typeface="Helvetica Neue"/>
                        </a:rPr>
                        <a:t>Consigna:</a:t>
                      </a:r>
                      <a:r>
                        <a:rPr lang="en" sz="1700">
                          <a:latin typeface="Helvetica Neue Light"/>
                          <a:ea typeface="Helvetica Neue Light"/>
                          <a:cs typeface="Helvetica Neue Light"/>
                          <a:sym typeface="Helvetica Neue Light"/>
                        </a:rPr>
                        <a:t>  Dividir en capas el proyecto entregable con el que venimos trabajando (entregable clase 16: loggers y profilers), agrupando apropiadamente las capas de ruteo, controlador, lógica de negocio y persistencia.</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1700">
                          <a:latin typeface="Helvetica Neue Light"/>
                          <a:ea typeface="Helvetica Neue Light"/>
                          <a:cs typeface="Helvetica Neue Light"/>
                          <a:sym typeface="Helvetica Neue Light"/>
                        </a:rPr>
                        <a:t>Considerar agrupar las rutas por funcionalidad, con sus controladores, lógica de negocio con los casos de uso, y capa de persistencia.</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sz="1700">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 sz="1700">
                          <a:latin typeface="Helvetica Neue Light"/>
                          <a:ea typeface="Helvetica Neue Light"/>
                          <a:cs typeface="Helvetica Neue Light"/>
                          <a:sym typeface="Helvetica Neue Light"/>
                        </a:rPr>
                        <a:t>La capa de persistencia contendrá los métodos necesarios para atender la interacción de la lógica de negocio con los propios datos.</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39" name="Google Shape;339;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0" name="Google Shape;340;p56"/>
          <p:cNvPicPr preferRelativeResize="0"/>
          <p:nvPr/>
        </p:nvPicPr>
        <p:blipFill rotWithShape="1">
          <a:blip r:embed="rId4">
            <a:alphaModFix/>
          </a:blip>
          <a:srcRect b="0" l="0" r="0" t="0"/>
          <a:stretch/>
        </p:blipFill>
        <p:spPr>
          <a:xfrm>
            <a:off x="7173537" y="1030400"/>
            <a:ext cx="1634174" cy="63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5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346" name="Google Shape;346;p5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58"/>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352" name="Google Shape;352;p58"/>
          <p:cNvSpPr txBox="1"/>
          <p:nvPr/>
        </p:nvSpPr>
        <p:spPr>
          <a:xfrm>
            <a:off x="2104200" y="2546975"/>
            <a:ext cx="55494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Administradores de paquetes de Node.</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Npm, usos y aplicaciones. Subir nuestro propio paquete</a:t>
            </a:r>
            <a:r>
              <a:rPr lang="en" sz="1700">
                <a:solidFill>
                  <a:srgbClr val="E0FF00"/>
                </a:solidFill>
                <a:latin typeface="Helvetica Neue Light"/>
                <a:ea typeface="Helvetica Neue Light"/>
                <a:cs typeface="Helvetica Neue Light"/>
                <a:sym typeface="Helvetica Neue Light"/>
              </a:rPr>
              <a:t>.</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Nvm, qué es y cómo usarlo</a:t>
            </a:r>
            <a:r>
              <a:rPr lang="en" sz="1700">
                <a:solidFill>
                  <a:srgbClr val="E0FF00"/>
                </a:solidFill>
                <a:latin typeface="Helvetica Neue Light"/>
                <a:ea typeface="Helvetica Neue Light"/>
                <a:cs typeface="Helvetica Neue Light"/>
                <a:sym typeface="Helvetica Neue Light"/>
              </a:rPr>
              <a:t>.</a:t>
            </a:r>
            <a:endParaRPr sz="1700">
              <a:solidFill>
                <a:srgbClr val="E0FF00"/>
              </a:solidFill>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E0FF00"/>
              </a:buClr>
              <a:buSzPts val="1700"/>
              <a:buFont typeface="Helvetica Neue Light"/>
              <a:buChar char="●"/>
            </a:pPr>
            <a:r>
              <a:rPr lang="en" sz="1700">
                <a:solidFill>
                  <a:srgbClr val="E0FF00"/>
                </a:solidFill>
                <a:latin typeface="Helvetica Neue Light"/>
                <a:ea typeface="Helvetica Neue Light"/>
                <a:cs typeface="Helvetica Neue Light"/>
                <a:sym typeface="Helvetica Neue Light"/>
              </a:rPr>
              <a:t>Arquitectura de proyectos en capas.</a:t>
            </a:r>
            <a:endParaRPr sz="17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5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358" name="Google Shape;358;p5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62" name="Shape 362"/>
        <p:cNvGrpSpPr/>
        <p:nvPr/>
      </p:nvGrpSpPr>
      <p:grpSpPr>
        <a:xfrm>
          <a:off x="0" y="0"/>
          <a:ext cx="0" cy="0"/>
          <a:chOff x="0" y="0"/>
          <a:chExt cx="0" cy="0"/>
        </a:xfrm>
      </p:grpSpPr>
      <p:sp>
        <p:nvSpPr>
          <p:cNvPr id="363" name="Google Shape;363;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364" name="Google Shape;364;p6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30"/>
          <p:cNvSpPr txBox="1"/>
          <p:nvPr/>
        </p:nvSpPr>
        <p:spPr>
          <a:xfrm>
            <a:off x="2142600" y="1944250"/>
            <a:ext cx="4858800" cy="70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solidFill>
                  <a:srgbClr val="E0FF00"/>
                </a:solidFill>
                <a:latin typeface="Anton"/>
                <a:ea typeface="Anton"/>
                <a:cs typeface="Anton"/>
                <a:sym typeface="Anton"/>
              </a:rPr>
              <a:t>IMPLEMENTACIÓN DE PROYECTOS EN CAPAS</a:t>
            </a:r>
            <a:endParaRPr i="1" sz="3600">
              <a:solidFill>
                <a:srgbClr val="E0FF0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31"/>
          <p:cNvSpPr txBox="1"/>
          <p:nvPr/>
        </p:nvSpPr>
        <p:spPr>
          <a:xfrm>
            <a:off x="329525" y="1153875"/>
            <a:ext cx="8292000" cy="3191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Es un patrón que se utiliza en desarrollo de software donde los roles y responsabilidades dentro de la aplicación (app) son separadas en capas.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Uno de sus objetivos es separar responsabilidades entre componentes.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Otro objetivo es organizar las capas para que ellas lleven a cabo su labor específica dentro del app.</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1300"/>
              </a:spcBef>
              <a:spcAft>
                <a:spcPts val="1000"/>
              </a:spcAft>
              <a:buClr>
                <a:srgbClr val="3CEFAB"/>
              </a:buClr>
              <a:buSzPts val="1900"/>
              <a:buFont typeface="Helvetica Neue Light"/>
              <a:buChar char="●"/>
            </a:pPr>
            <a:r>
              <a:rPr lang="en" sz="1900">
                <a:solidFill>
                  <a:schemeClr val="dk1"/>
                </a:solidFill>
                <a:highlight>
                  <a:schemeClr val="lt1"/>
                </a:highlight>
                <a:latin typeface="Helvetica Neue Light"/>
                <a:ea typeface="Helvetica Neue Light"/>
                <a:cs typeface="Helvetica Neue Light"/>
                <a:sym typeface="Helvetica Neue Light"/>
              </a:rPr>
              <a:t>Una app pequeña suele contener 3 capas. Luego, el número de capas puede ir aumentando con la complejización de la app.</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131" name="Google Shape;131;p31"/>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¿Qué es la arquitectura de capas?</a:t>
            </a:r>
            <a:endParaRPr i="1" sz="3600">
              <a:latin typeface="Anton"/>
              <a:ea typeface="Anton"/>
              <a:cs typeface="Anton"/>
              <a:sym typeface="Anton"/>
            </a:endParaRPr>
          </a:p>
        </p:txBody>
      </p:sp>
      <p:pic>
        <p:nvPicPr>
          <p:cNvPr id="132" name="Google Shape;132;p3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3" name="Google Shape;133;p31"/>
          <p:cNvPicPr preferRelativeResize="0"/>
          <p:nvPr/>
        </p:nvPicPr>
        <p:blipFill>
          <a:blip r:embed="rId4">
            <a:alphaModFix/>
          </a:blip>
          <a:stretch>
            <a:fillRect/>
          </a:stretch>
        </p:blipFill>
        <p:spPr>
          <a:xfrm>
            <a:off x="8237825" y="91375"/>
            <a:ext cx="762900" cy="76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2"/>
          <p:cNvSpPr txBox="1"/>
          <p:nvPr/>
        </p:nvSpPr>
        <p:spPr>
          <a:xfrm>
            <a:off x="1320775" y="854275"/>
            <a:ext cx="6783000" cy="3029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300"/>
              </a:spcBef>
              <a:spcAft>
                <a:spcPts val="0"/>
              </a:spcAft>
              <a:buNone/>
            </a:pPr>
            <a:r>
              <a:rPr lang="en" sz="1900">
                <a:solidFill>
                  <a:schemeClr val="dk1"/>
                </a:solidFill>
                <a:highlight>
                  <a:schemeClr val="lt1"/>
                </a:highlight>
                <a:latin typeface="Helvetica Neue Light"/>
                <a:ea typeface="Helvetica Neue Light"/>
                <a:cs typeface="Helvetica Neue Light"/>
                <a:sym typeface="Helvetica Neue Light"/>
              </a:rPr>
              <a:t>Las 3 capas principales que tienen también las app pequeñas son:</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1300"/>
              </a:spcBef>
              <a:spcAft>
                <a:spcPts val="0"/>
              </a:spcAft>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1300"/>
              </a:spcBef>
              <a:spcAft>
                <a:spcPts val="0"/>
              </a:spcAft>
              <a:buNone/>
            </a:pPr>
            <a:r>
              <a:rPr b="1" i="1" lang="en" sz="1900">
                <a:solidFill>
                  <a:schemeClr val="dk1"/>
                </a:solidFill>
                <a:highlight>
                  <a:schemeClr val="lt1"/>
                </a:highlight>
                <a:latin typeface="Helvetica Neue"/>
                <a:ea typeface="Helvetica Neue"/>
                <a:cs typeface="Helvetica Neue"/>
                <a:sym typeface="Helvetica Neue"/>
              </a:rPr>
              <a:t>Capa de ruteo:</a:t>
            </a:r>
            <a:r>
              <a:rPr lang="en" sz="1900">
                <a:solidFill>
                  <a:schemeClr val="dk1"/>
                </a:solidFill>
                <a:highlight>
                  <a:schemeClr val="lt1"/>
                </a:highlight>
                <a:latin typeface="Helvetica Neue Light"/>
                <a:ea typeface="Helvetica Neue Light"/>
                <a:cs typeface="Helvetica Neue Light"/>
                <a:sym typeface="Helvetica Neue Light"/>
              </a:rPr>
              <a:t> maneja la interfaz de programación de aplicaciones (</a:t>
            </a:r>
            <a:r>
              <a:rPr b="1" lang="en" sz="1900">
                <a:solidFill>
                  <a:schemeClr val="dk1"/>
                </a:solidFill>
                <a:highlight>
                  <a:schemeClr val="lt1"/>
                </a:highlight>
                <a:latin typeface="Helvetica Neue"/>
                <a:ea typeface="Helvetica Neue"/>
                <a:cs typeface="Helvetica Neue"/>
                <a:sym typeface="Helvetica Neue"/>
              </a:rPr>
              <a:t>API</a:t>
            </a:r>
            <a:r>
              <a:rPr lang="en" sz="1900">
                <a:solidFill>
                  <a:schemeClr val="dk1"/>
                </a:solidFill>
                <a:highlight>
                  <a:schemeClr val="lt1"/>
                </a:highlight>
                <a:latin typeface="Helvetica Neue Light"/>
                <a:ea typeface="Helvetica Neue Light"/>
                <a:cs typeface="Helvetica Neue Light"/>
                <a:sym typeface="Helvetica Neue Light"/>
              </a:rPr>
              <a:t>). Su único trabajo es recibir las peticiones del cliente, delegar la tarea de computar la respuesta, y una vez obtenido el resultado retornarlo como respuesta al cliente.</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1300"/>
              </a:spcBef>
              <a:spcAft>
                <a:spcPts val="1000"/>
              </a:spcAft>
              <a:buNone/>
            </a:pPr>
            <a:r>
              <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139" name="Google Shape;139;p32"/>
          <p:cNvSpPr txBox="1"/>
          <p:nvPr/>
        </p:nvSpPr>
        <p:spPr>
          <a:xfrm>
            <a:off x="1180500" y="1623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Capas principales en Node</a:t>
            </a:r>
            <a:endParaRPr i="1" sz="3600">
              <a:latin typeface="Anton"/>
              <a:ea typeface="Anton"/>
              <a:cs typeface="Anton"/>
              <a:sym typeface="Anton"/>
            </a:endParaRPr>
          </a:p>
        </p:txBody>
      </p:sp>
      <p:pic>
        <p:nvPicPr>
          <p:cNvPr id="140" name="Google Shape;140;p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1" name="Google Shape;141;p32"/>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42" name="Google Shape;142;p32"/>
          <p:cNvSpPr/>
          <p:nvPr/>
        </p:nvSpPr>
        <p:spPr>
          <a:xfrm>
            <a:off x="1264438" y="2338000"/>
            <a:ext cx="432900" cy="410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43" name="Google Shape;143;p32"/>
          <p:cNvSpPr txBox="1"/>
          <p:nvPr/>
        </p:nvSpPr>
        <p:spPr>
          <a:xfrm>
            <a:off x="1315471" y="2291234"/>
            <a:ext cx="190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1</a:t>
            </a:r>
            <a:endParaRPr sz="1800">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33"/>
          <p:cNvSpPr txBox="1"/>
          <p:nvPr/>
        </p:nvSpPr>
        <p:spPr>
          <a:xfrm>
            <a:off x="1296600" y="1556600"/>
            <a:ext cx="7247700" cy="17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0"/>
              </a:spcAft>
              <a:buNone/>
            </a:pPr>
            <a:r>
              <a:rPr b="1" i="1" lang="en" sz="1900">
                <a:solidFill>
                  <a:schemeClr val="dk1"/>
                </a:solidFill>
                <a:highlight>
                  <a:schemeClr val="lt1"/>
                </a:highlight>
                <a:latin typeface="Helvetica Neue"/>
                <a:ea typeface="Helvetica Neue"/>
                <a:cs typeface="Helvetica Neue"/>
                <a:sym typeface="Helvetica Neue"/>
              </a:rPr>
              <a:t>Capa de servicio:</a:t>
            </a:r>
            <a:r>
              <a:rPr lang="en" sz="1900">
                <a:solidFill>
                  <a:schemeClr val="dk1"/>
                </a:solidFill>
                <a:highlight>
                  <a:schemeClr val="lt1"/>
                </a:highlight>
                <a:latin typeface="Helvetica Neue Light"/>
                <a:ea typeface="Helvetica Neue Light"/>
                <a:cs typeface="Helvetica Neue Light"/>
                <a:sym typeface="Helvetica Neue Light"/>
              </a:rPr>
              <a:t> maneja la lógica de negocios del app. Significa que los datos son transformados o calculados para cumplir con los requerimientos del cliente. Accede a los datos (leer-guardar) sólo a través de la capa de persistencia.</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914400" rtl="0" algn="l">
              <a:lnSpc>
                <a:spcPct val="115000"/>
              </a:lnSpc>
              <a:spcBef>
                <a:spcPts val="1300"/>
              </a:spcBef>
              <a:spcAft>
                <a:spcPts val="1000"/>
              </a:spcAft>
              <a:buNone/>
            </a:pPr>
            <a:r>
              <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149" name="Google Shape;149;p33"/>
          <p:cNvSpPr txBox="1"/>
          <p:nvPr/>
        </p:nvSpPr>
        <p:spPr>
          <a:xfrm>
            <a:off x="1180500" y="2558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Capas principales en Node</a:t>
            </a:r>
            <a:endParaRPr i="1" sz="3600">
              <a:latin typeface="Anton"/>
              <a:ea typeface="Anton"/>
              <a:cs typeface="Anton"/>
              <a:sym typeface="Anton"/>
            </a:endParaRPr>
          </a:p>
        </p:txBody>
      </p:sp>
      <p:pic>
        <p:nvPicPr>
          <p:cNvPr id="150" name="Google Shape;150;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1" name="Google Shape;151;p33"/>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52" name="Google Shape;152;p33"/>
          <p:cNvSpPr/>
          <p:nvPr/>
        </p:nvSpPr>
        <p:spPr>
          <a:xfrm>
            <a:off x="747588" y="1776900"/>
            <a:ext cx="432900" cy="410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53" name="Google Shape;153;p33"/>
          <p:cNvSpPr txBox="1"/>
          <p:nvPr/>
        </p:nvSpPr>
        <p:spPr>
          <a:xfrm>
            <a:off x="798621" y="1730134"/>
            <a:ext cx="190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2</a:t>
            </a:r>
            <a:endParaRPr sz="1800">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4"/>
          <p:cNvSpPr txBox="1"/>
          <p:nvPr/>
        </p:nvSpPr>
        <p:spPr>
          <a:xfrm>
            <a:off x="945925" y="1467225"/>
            <a:ext cx="7677600" cy="18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300"/>
              </a:spcBef>
              <a:spcAft>
                <a:spcPts val="1000"/>
              </a:spcAft>
              <a:buNone/>
            </a:pPr>
            <a:r>
              <a:rPr b="1" i="1" lang="en" sz="1900">
                <a:solidFill>
                  <a:schemeClr val="dk1"/>
                </a:solidFill>
                <a:highlight>
                  <a:schemeClr val="lt1"/>
                </a:highlight>
                <a:latin typeface="Helvetica Neue"/>
                <a:ea typeface="Helvetica Neue"/>
                <a:cs typeface="Helvetica Neue"/>
                <a:sym typeface="Helvetica Neue"/>
              </a:rPr>
              <a:t>Capa de persistencia:</a:t>
            </a:r>
            <a:r>
              <a:rPr lang="en" sz="1900">
                <a:solidFill>
                  <a:schemeClr val="dk1"/>
                </a:solidFill>
                <a:highlight>
                  <a:schemeClr val="lt1"/>
                </a:highlight>
                <a:latin typeface="Helvetica Neue Light"/>
                <a:ea typeface="Helvetica Neue Light"/>
                <a:cs typeface="Helvetica Neue Light"/>
                <a:sym typeface="Helvetica Neue Light"/>
              </a:rPr>
              <a:t> tiene acceso a la base de datos para crear, editar, o borrar datos. Preferentemente, aquí no debemos encontrar lógica de negocio, sino mecanismos relacionados con la infraestructura del servidor.</a:t>
            </a:r>
            <a:endParaRPr sz="1900">
              <a:solidFill>
                <a:schemeClr val="dk1"/>
              </a:solidFill>
              <a:highlight>
                <a:schemeClr val="lt1"/>
              </a:highlight>
              <a:latin typeface="Helvetica Neue Light"/>
              <a:ea typeface="Helvetica Neue Light"/>
              <a:cs typeface="Helvetica Neue Light"/>
              <a:sym typeface="Helvetica Neue Light"/>
            </a:endParaRPr>
          </a:p>
        </p:txBody>
      </p:sp>
      <p:sp>
        <p:nvSpPr>
          <p:cNvPr id="159" name="Google Shape;159;p34"/>
          <p:cNvSpPr txBox="1"/>
          <p:nvPr/>
        </p:nvSpPr>
        <p:spPr>
          <a:xfrm>
            <a:off x="1051900" y="2909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Capas principales en Node</a:t>
            </a:r>
            <a:endParaRPr i="1" sz="3600">
              <a:latin typeface="Anton"/>
              <a:ea typeface="Anton"/>
              <a:cs typeface="Anton"/>
              <a:sym typeface="Anton"/>
            </a:endParaRPr>
          </a:p>
        </p:txBody>
      </p:sp>
      <p:pic>
        <p:nvPicPr>
          <p:cNvPr id="160" name="Google Shape;160;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1" name="Google Shape;161;p34"/>
          <p:cNvPicPr preferRelativeResize="0"/>
          <p:nvPr/>
        </p:nvPicPr>
        <p:blipFill>
          <a:blip r:embed="rId4">
            <a:alphaModFix/>
          </a:blip>
          <a:stretch>
            <a:fillRect/>
          </a:stretch>
        </p:blipFill>
        <p:spPr>
          <a:xfrm>
            <a:off x="8237825" y="91375"/>
            <a:ext cx="762900" cy="762900"/>
          </a:xfrm>
          <a:prstGeom prst="rect">
            <a:avLst/>
          </a:prstGeom>
          <a:noFill/>
          <a:ln>
            <a:noFill/>
          </a:ln>
        </p:spPr>
      </p:pic>
      <p:sp>
        <p:nvSpPr>
          <p:cNvPr id="162" name="Google Shape;162;p34"/>
          <p:cNvSpPr/>
          <p:nvPr/>
        </p:nvSpPr>
        <p:spPr>
          <a:xfrm>
            <a:off x="513013" y="1683375"/>
            <a:ext cx="432900" cy="4101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163" name="Google Shape;163;p34"/>
          <p:cNvSpPr txBox="1"/>
          <p:nvPr/>
        </p:nvSpPr>
        <p:spPr>
          <a:xfrm>
            <a:off x="564046" y="1636609"/>
            <a:ext cx="190500" cy="2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3</a:t>
            </a:r>
            <a:endParaRPr sz="1800">
              <a:latin typeface="Helvetica Neue Light"/>
              <a:ea typeface="Helvetica Neue Light"/>
              <a:cs typeface="Helvetica Neue Light"/>
              <a:sym typeface="Helvetica Neue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5"/>
          <p:cNvSpPr txBox="1"/>
          <p:nvPr/>
        </p:nvSpPr>
        <p:spPr>
          <a:xfrm>
            <a:off x="1180500" y="238575"/>
            <a:ext cx="6783000" cy="76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3600">
                <a:latin typeface="Anton"/>
                <a:ea typeface="Anton"/>
                <a:cs typeface="Anton"/>
                <a:sym typeface="Anton"/>
              </a:rPr>
              <a:t>Diagrama de arquitectura de capas</a:t>
            </a:r>
            <a:endParaRPr i="1" sz="3600">
              <a:latin typeface="Anton"/>
              <a:ea typeface="Anton"/>
              <a:cs typeface="Anton"/>
              <a:sym typeface="Anton"/>
            </a:endParaRPr>
          </a:p>
        </p:txBody>
      </p:sp>
      <p:pic>
        <p:nvPicPr>
          <p:cNvPr id="169" name="Google Shape;169;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0" name="Google Shape;170;p35"/>
          <p:cNvPicPr preferRelativeResize="0"/>
          <p:nvPr/>
        </p:nvPicPr>
        <p:blipFill>
          <a:blip r:embed="rId4">
            <a:alphaModFix/>
          </a:blip>
          <a:stretch>
            <a:fillRect/>
          </a:stretch>
        </p:blipFill>
        <p:spPr>
          <a:xfrm>
            <a:off x="8237825" y="91375"/>
            <a:ext cx="762900" cy="762900"/>
          </a:xfrm>
          <a:prstGeom prst="rect">
            <a:avLst/>
          </a:prstGeom>
          <a:noFill/>
          <a:ln>
            <a:noFill/>
          </a:ln>
        </p:spPr>
      </p:pic>
      <p:pic>
        <p:nvPicPr>
          <p:cNvPr id="171" name="Google Shape;171;p35"/>
          <p:cNvPicPr preferRelativeResize="0"/>
          <p:nvPr/>
        </p:nvPicPr>
        <p:blipFill>
          <a:blip r:embed="rId5">
            <a:alphaModFix/>
          </a:blip>
          <a:stretch>
            <a:fillRect/>
          </a:stretch>
        </p:blipFill>
        <p:spPr>
          <a:xfrm>
            <a:off x="1568939" y="930475"/>
            <a:ext cx="5692285" cy="41368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